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714" r:id="rId2"/>
    <p:sldId id="1290" r:id="rId3"/>
    <p:sldId id="1292" r:id="rId4"/>
    <p:sldId id="1274" r:id="rId5"/>
    <p:sldId id="1275" r:id="rId6"/>
    <p:sldId id="1276" r:id="rId7"/>
    <p:sldId id="1277" r:id="rId8"/>
    <p:sldId id="1278" r:id="rId9"/>
    <p:sldId id="1279" r:id="rId10"/>
    <p:sldId id="1288" r:id="rId11"/>
    <p:sldId id="1280" r:id="rId12"/>
    <p:sldId id="1281" r:id="rId13"/>
    <p:sldId id="1282" r:id="rId14"/>
    <p:sldId id="1203" r:id="rId15"/>
    <p:sldId id="1205" r:id="rId16"/>
    <p:sldId id="1204" r:id="rId17"/>
    <p:sldId id="1206" r:id="rId18"/>
    <p:sldId id="1238" r:id="rId19"/>
    <p:sldId id="1239" r:id="rId20"/>
    <p:sldId id="1241" r:id="rId21"/>
    <p:sldId id="1289" r:id="rId22"/>
    <p:sldId id="1242" r:id="rId23"/>
    <p:sldId id="1208" r:id="rId24"/>
    <p:sldId id="1209" r:id="rId25"/>
    <p:sldId id="1210" r:id="rId26"/>
    <p:sldId id="1211" r:id="rId27"/>
    <p:sldId id="1212" r:id="rId28"/>
    <p:sldId id="1213" r:id="rId29"/>
    <p:sldId id="1214" r:id="rId30"/>
    <p:sldId id="1216" r:id="rId31"/>
    <p:sldId id="1218" r:id="rId32"/>
    <p:sldId id="1219" r:id="rId33"/>
    <p:sldId id="1220" r:id="rId34"/>
    <p:sldId id="1243" r:id="rId35"/>
    <p:sldId id="1221" r:id="rId36"/>
    <p:sldId id="1244" r:id="rId37"/>
    <p:sldId id="1245" r:id="rId38"/>
    <p:sldId id="1247" r:id="rId39"/>
    <p:sldId id="1248" r:id="rId40"/>
    <p:sldId id="1249" r:id="rId41"/>
    <p:sldId id="1250" r:id="rId42"/>
    <p:sldId id="1251" r:id="rId43"/>
    <p:sldId id="1283" r:id="rId44"/>
    <p:sldId id="1252" r:id="rId45"/>
    <p:sldId id="1253" r:id="rId46"/>
    <p:sldId id="1254" r:id="rId47"/>
    <p:sldId id="1255" r:id="rId48"/>
    <p:sldId id="1256" r:id="rId49"/>
    <p:sldId id="1257" r:id="rId50"/>
    <p:sldId id="1259" r:id="rId51"/>
    <p:sldId id="1260" r:id="rId52"/>
    <p:sldId id="1263" r:id="rId53"/>
    <p:sldId id="1258" r:id="rId54"/>
    <p:sldId id="1262" r:id="rId55"/>
    <p:sldId id="1264" r:id="rId56"/>
    <p:sldId id="1266" r:id="rId57"/>
    <p:sldId id="1265" r:id="rId58"/>
    <p:sldId id="1267" r:id="rId59"/>
    <p:sldId id="1293" r:id="rId60"/>
  </p:sldIdLst>
  <p:sldSz cx="9144000" cy="6858000" type="letter"/>
  <p:notesSz cx="6858000" cy="91440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0">
          <p15:clr>
            <a:srgbClr val="A4A3A4"/>
          </p15:clr>
        </p15:guide>
        <p15:guide id="2" pos="36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2">
          <p15:clr>
            <a:srgbClr val="A4A3A4"/>
          </p15:clr>
        </p15:guide>
        <p15:guide id="2" pos="216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012B"/>
    <a:srgbClr val="000078"/>
    <a:srgbClr val="00DEC9"/>
    <a:srgbClr val="003366"/>
    <a:srgbClr val="C0C0C0"/>
    <a:srgbClr val="DDDDDD"/>
    <a:srgbClr val="DAE3F6"/>
    <a:srgbClr val="2D69B5"/>
    <a:srgbClr val="2D7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1383" autoAdjust="0"/>
  </p:normalViewPr>
  <p:slideViewPr>
    <p:cSldViewPr snapToGrid="0">
      <p:cViewPr varScale="1">
        <p:scale>
          <a:sx n="91" d="100"/>
          <a:sy n="91" d="100"/>
        </p:scale>
        <p:origin x="374" y="53"/>
      </p:cViewPr>
      <p:guideLst>
        <p:guide orient="horz" pos="260"/>
        <p:guide pos="36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1770"/>
    </p:cViewPr>
  </p:sorterViewPr>
  <p:notesViewPr>
    <p:cSldViewPr snapToGrid="0">
      <p:cViewPr>
        <p:scale>
          <a:sx n="66" d="100"/>
          <a:sy n="66" d="100"/>
        </p:scale>
        <p:origin x="-3336" y="-210"/>
      </p:cViewPr>
      <p:guideLst>
        <p:guide orient="horz" pos="2882"/>
        <p:guide pos="216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201" b="1" i="0" u="none" strike="noStrike" baseline="0">
                <a:solidFill>
                  <a:schemeClr val="tx1"/>
                </a:solidFill>
                <a:latin typeface="Arial Black"/>
                <a:ea typeface="Arial Black"/>
                <a:cs typeface="Arial Black"/>
              </a:defRPr>
            </a:pPr>
            <a:r>
              <a:rPr lang="en-US" sz="1800" dirty="0"/>
              <a:t>Average Importance Ratings</a:t>
            </a:r>
          </a:p>
        </c:rich>
      </c:tx>
      <c:layout>
        <c:manualLayout>
          <c:xMode val="edge"/>
          <c:yMode val="edge"/>
          <c:x val="0.13492063492063491"/>
          <c:y val="1.9184652278177457E-2"/>
        </c:manualLayout>
      </c:layout>
      <c:overlay val="0"/>
      <c:spPr>
        <a:noFill/>
        <a:ln w="25407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23015873015873015"/>
          <c:y val="0.23261390887290168"/>
          <c:w val="0.72857142857142854"/>
          <c:h val="0.6019184652278177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East</c:v>
                </c:pt>
              </c:strCache>
            </c:strRef>
          </c:tx>
          <c:spPr>
            <a:solidFill>
              <a:schemeClr val="accent1"/>
            </a:solidFill>
            <a:ln w="12703">
              <a:solidFill>
                <a:schemeClr val="tx1"/>
              </a:solidFill>
              <a:prstDash val="solid"/>
            </a:ln>
          </c:spPr>
          <c:invertIfNegative val="0"/>
          <c:dLbls>
            <c:spPr>
              <a:noFill/>
              <a:ln w="25407">
                <a:noFill/>
              </a:ln>
            </c:spPr>
            <c:txPr>
              <a:bodyPr/>
              <a:lstStyle/>
              <a:p>
                <a:pPr>
                  <a:defRPr sz="1400" b="0" i="0" u="none" strike="noStrike" baseline="0">
                    <a:solidFill>
                      <a:schemeClr val="tx1"/>
                    </a:solidFill>
                    <a:latin typeface="Arial Black"/>
                    <a:ea typeface="Arial Black"/>
                    <a:cs typeface="Arial Black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Credit Limit</c:v>
                </c:pt>
                <c:pt idx="1">
                  <c:v>Annual Fee</c:v>
                </c:pt>
                <c:pt idx="2">
                  <c:v>Interest Rate</c:v>
                </c:pt>
                <c:pt idx="3">
                  <c:v>Brand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7.5</c:v>
                </c:pt>
                <c:pt idx="1">
                  <c:v>7.7</c:v>
                </c:pt>
                <c:pt idx="2">
                  <c:v>7.3</c:v>
                </c:pt>
                <c:pt idx="3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DC-46AF-9FAE-AB64AB92C9F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43093856"/>
        <c:axId val="743092680"/>
      </c:barChart>
      <c:catAx>
        <c:axId val="74309385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3176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chemeClr val="tx1"/>
                </a:solidFill>
                <a:latin typeface="Arial Black"/>
                <a:ea typeface="Arial Black"/>
                <a:cs typeface="Arial Black"/>
              </a:defRPr>
            </a:pPr>
            <a:endParaRPr lang="en-US"/>
          </a:p>
        </c:txPr>
        <c:crossAx val="74309268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743092680"/>
        <c:scaling>
          <c:orientation val="minMax"/>
          <c:max val="10"/>
          <c:min val="0"/>
        </c:scaling>
        <c:delete val="0"/>
        <c:axPos val="b"/>
        <c:majorGridlines>
          <c:spPr>
            <a:ln w="3176">
              <a:solidFill>
                <a:schemeClr val="tx1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6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chemeClr val="tx1"/>
                </a:solidFill>
                <a:latin typeface="Arial Black"/>
                <a:ea typeface="Arial Black"/>
                <a:cs typeface="Arial Black"/>
              </a:defRPr>
            </a:pPr>
            <a:endParaRPr lang="en-US"/>
          </a:p>
        </c:txPr>
        <c:crossAx val="743093856"/>
        <c:crosses val="autoZero"/>
        <c:crossBetween val="between"/>
        <c:majorUnit val="5"/>
      </c:valAx>
      <c:spPr>
        <a:noFill/>
        <a:ln w="25407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 b="1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Product A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pPr>
              <a:solidFill>
                <a:schemeClr val="tx1"/>
              </a:solidFill>
              <a:ln>
                <a:noFill/>
              </a:ln>
            </c:spPr>
          </c:marker>
          <c:cat>
            <c:strRef>
              <c:f>Sheet1!$B$1:$H$1</c:f>
              <c:strCache>
                <c:ptCount val="7"/>
                <c:pt idx="0">
                  <c:v>$18</c:v>
                </c:pt>
                <c:pt idx="1">
                  <c:v>$23</c:v>
                </c:pt>
                <c:pt idx="2">
                  <c:v>$28</c:v>
                </c:pt>
                <c:pt idx="3">
                  <c:v>$33</c:v>
                </c:pt>
                <c:pt idx="4">
                  <c:v>$38</c:v>
                </c:pt>
                <c:pt idx="5">
                  <c:v>$43</c:v>
                </c:pt>
                <c:pt idx="6">
                  <c:v>$48</c:v>
                </c:pt>
              </c:strCache>
            </c:strRef>
          </c:cat>
          <c:val>
            <c:numRef>
              <c:f>Sheet1!$B$2:$H$2</c:f>
              <c:numCache>
                <c:formatCode>0%</c:formatCode>
                <c:ptCount val="7"/>
                <c:pt idx="0">
                  <c:v>0.25869999999999999</c:v>
                </c:pt>
                <c:pt idx="1">
                  <c:v>0.28510000000000002</c:v>
                </c:pt>
                <c:pt idx="2">
                  <c:v>0.30890000000000001</c:v>
                </c:pt>
                <c:pt idx="3">
                  <c:v>0.32890000000000003</c:v>
                </c:pt>
                <c:pt idx="4">
                  <c:v>0.34399999999999997</c:v>
                </c:pt>
                <c:pt idx="5">
                  <c:v>0.3548</c:v>
                </c:pt>
                <c:pt idx="6">
                  <c:v>0.3624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F9-43D4-93D6-D01EC97856E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Product B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Sheet1!$B$1:$H$1</c:f>
              <c:strCache>
                <c:ptCount val="7"/>
                <c:pt idx="0">
                  <c:v>$18</c:v>
                </c:pt>
                <c:pt idx="1">
                  <c:v>$23</c:v>
                </c:pt>
                <c:pt idx="2">
                  <c:v>$28</c:v>
                </c:pt>
                <c:pt idx="3">
                  <c:v>$33</c:v>
                </c:pt>
                <c:pt idx="4">
                  <c:v>$38</c:v>
                </c:pt>
                <c:pt idx="5">
                  <c:v>$43</c:v>
                </c:pt>
                <c:pt idx="6">
                  <c:v>$48</c:v>
                </c:pt>
              </c:strCache>
            </c:strRef>
          </c:cat>
          <c:val>
            <c:numRef>
              <c:f>Sheet1!$B$3:$H$3</c:f>
              <c:numCache>
                <c:formatCode>0%</c:formatCode>
                <c:ptCount val="7"/>
                <c:pt idx="0">
                  <c:v>0.38950000000000001</c:v>
                </c:pt>
                <c:pt idx="1">
                  <c:v>0.30709999999999998</c:v>
                </c:pt>
                <c:pt idx="2">
                  <c:v>0.22969999999999999</c:v>
                </c:pt>
                <c:pt idx="3">
                  <c:v>0.16600000000000001</c:v>
                </c:pt>
                <c:pt idx="4">
                  <c:v>0.1193</c:v>
                </c:pt>
                <c:pt idx="5">
                  <c:v>8.6900000000000005E-2</c:v>
                </c:pt>
                <c:pt idx="6">
                  <c:v>6.4799999999999996E-2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CF9-43D4-93D6-D01EC97856E9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Product C</c:v>
                </c:pt>
              </c:strCache>
            </c:strRef>
          </c:tx>
          <c:spPr>
            <a:ln>
              <a:solidFill>
                <a:srgbClr val="FFFF00"/>
              </a:solidFill>
            </a:ln>
          </c:spPr>
          <c:marker>
            <c:spPr>
              <a:solidFill>
                <a:srgbClr val="FFFF00"/>
              </a:solidFill>
              <a:ln>
                <a:noFill/>
              </a:ln>
            </c:spPr>
          </c:marker>
          <c:cat>
            <c:strRef>
              <c:f>Sheet1!$B$1:$H$1</c:f>
              <c:strCache>
                <c:ptCount val="7"/>
                <c:pt idx="0">
                  <c:v>$18</c:v>
                </c:pt>
                <c:pt idx="1">
                  <c:v>$23</c:v>
                </c:pt>
                <c:pt idx="2">
                  <c:v>$28</c:v>
                </c:pt>
                <c:pt idx="3">
                  <c:v>$33</c:v>
                </c:pt>
                <c:pt idx="4">
                  <c:v>$38</c:v>
                </c:pt>
                <c:pt idx="5">
                  <c:v>$43</c:v>
                </c:pt>
                <c:pt idx="6">
                  <c:v>$48</c:v>
                </c:pt>
              </c:strCache>
            </c:strRef>
          </c:cat>
          <c:val>
            <c:numRef>
              <c:f>Sheet1!$B$4:$H$4</c:f>
              <c:numCache>
                <c:formatCode>0%</c:formatCode>
                <c:ptCount val="7"/>
                <c:pt idx="0">
                  <c:v>0.27329999999999999</c:v>
                </c:pt>
                <c:pt idx="1">
                  <c:v>0.32029999999999997</c:v>
                </c:pt>
                <c:pt idx="2">
                  <c:v>0.36449999999999999</c:v>
                </c:pt>
                <c:pt idx="3">
                  <c:v>0.40179999999999999</c:v>
                </c:pt>
                <c:pt idx="4">
                  <c:v>0.42959999999999998</c:v>
                </c:pt>
                <c:pt idx="5">
                  <c:v>0.44879999999999998</c:v>
                </c:pt>
                <c:pt idx="6">
                  <c:v>0.4617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CF9-43D4-93D6-D01EC97856E9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Product D</c:v>
                </c:pt>
              </c:strCache>
            </c:strRef>
          </c:tx>
          <c:spPr>
            <a:ln>
              <a:solidFill>
                <a:srgbClr val="FFC000"/>
              </a:solidFill>
            </a:ln>
          </c:spPr>
          <c:marker>
            <c:spPr>
              <a:solidFill>
                <a:srgbClr val="FFC000"/>
              </a:solidFill>
              <a:ln>
                <a:noFill/>
              </a:ln>
            </c:spPr>
          </c:marker>
          <c:cat>
            <c:strRef>
              <c:f>Sheet1!$B$1:$H$1</c:f>
              <c:strCache>
                <c:ptCount val="7"/>
                <c:pt idx="0">
                  <c:v>$18</c:v>
                </c:pt>
                <c:pt idx="1">
                  <c:v>$23</c:v>
                </c:pt>
                <c:pt idx="2">
                  <c:v>$28</c:v>
                </c:pt>
                <c:pt idx="3">
                  <c:v>$33</c:v>
                </c:pt>
                <c:pt idx="4">
                  <c:v>$38</c:v>
                </c:pt>
                <c:pt idx="5">
                  <c:v>$43</c:v>
                </c:pt>
                <c:pt idx="6">
                  <c:v>$48</c:v>
                </c:pt>
              </c:strCache>
            </c:strRef>
          </c:cat>
          <c:val>
            <c:numRef>
              <c:f>Sheet1!$B$5:$H$5</c:f>
              <c:numCache>
                <c:formatCode>0%</c:formatCode>
                <c:ptCount val="7"/>
                <c:pt idx="0">
                  <c:v>5.3400000000000003E-2</c:v>
                </c:pt>
                <c:pt idx="1">
                  <c:v>5.7599999999999998E-2</c:v>
                </c:pt>
                <c:pt idx="2">
                  <c:v>6.0900000000000003E-2</c:v>
                </c:pt>
                <c:pt idx="3">
                  <c:v>6.3299999999999995E-2</c:v>
                </c:pt>
                <c:pt idx="4">
                  <c:v>6.5199999999999994E-2</c:v>
                </c:pt>
                <c:pt idx="5">
                  <c:v>6.6799999999999998E-2</c:v>
                </c:pt>
                <c:pt idx="6">
                  <c:v>6.8199999999999997E-2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CF9-43D4-93D6-D01EC97856E9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None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pPr>
              <a:noFill/>
              <a:ln>
                <a:solidFill>
                  <a:srgbClr val="C00000"/>
                </a:solidFill>
              </a:ln>
            </c:spPr>
          </c:marker>
          <c:cat>
            <c:strRef>
              <c:f>Sheet1!$B$1:$H$1</c:f>
              <c:strCache>
                <c:ptCount val="7"/>
                <c:pt idx="0">
                  <c:v>$18</c:v>
                </c:pt>
                <c:pt idx="1">
                  <c:v>$23</c:v>
                </c:pt>
                <c:pt idx="2">
                  <c:v>$28</c:v>
                </c:pt>
                <c:pt idx="3">
                  <c:v>$33</c:v>
                </c:pt>
                <c:pt idx="4">
                  <c:v>$38</c:v>
                </c:pt>
                <c:pt idx="5">
                  <c:v>$43</c:v>
                </c:pt>
                <c:pt idx="6">
                  <c:v>$48</c:v>
                </c:pt>
              </c:strCache>
            </c:strRef>
          </c:cat>
          <c:val>
            <c:numRef>
              <c:f>Sheet1!$B$6:$H$6</c:f>
              <c:numCache>
                <c:formatCode>0%</c:formatCode>
                <c:ptCount val="7"/>
                <c:pt idx="0">
                  <c:v>2.5000000000000001E-2</c:v>
                </c:pt>
                <c:pt idx="1">
                  <c:v>0.03</c:v>
                </c:pt>
                <c:pt idx="2">
                  <c:v>3.61E-2</c:v>
                </c:pt>
                <c:pt idx="3">
                  <c:v>4.0099999999999997E-2</c:v>
                </c:pt>
                <c:pt idx="4">
                  <c:v>4.1799999999999997E-2</c:v>
                </c:pt>
                <c:pt idx="5">
                  <c:v>4.2599999999999999E-2</c:v>
                </c:pt>
                <c:pt idx="6">
                  <c:v>4.2999999999999997E-2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CF9-43D4-93D6-D01EC97856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43091896"/>
        <c:axId val="743096992"/>
      </c:lineChart>
      <c:catAx>
        <c:axId val="7430918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000" dirty="0" smtClean="0"/>
                  <a:t>Product B Price</a:t>
                </a:r>
                <a:endParaRPr lang="en-US" sz="1000" dirty="0"/>
              </a:p>
            </c:rich>
          </c:tx>
          <c:layout>
            <c:manualLayout>
              <c:xMode val="edge"/>
              <c:yMode val="edge"/>
              <c:x val="0.4221754073783201"/>
              <c:y val="0.90304989791716894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900">
                <a:latin typeface="+mj-lt"/>
              </a:defRPr>
            </a:pPr>
            <a:endParaRPr lang="en-US"/>
          </a:p>
        </c:txPr>
        <c:crossAx val="743096992"/>
        <c:crosses val="autoZero"/>
        <c:auto val="1"/>
        <c:lblAlgn val="ctr"/>
        <c:lblOffset val="100"/>
        <c:noMultiLvlLbl val="0"/>
      </c:catAx>
      <c:valAx>
        <c:axId val="74309699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000"/>
                </a:pPr>
                <a:r>
                  <a:rPr lang="en-US" sz="1000" dirty="0" smtClean="0"/>
                  <a:t>Expected</a:t>
                </a:r>
                <a:r>
                  <a:rPr lang="en-US" sz="1000" baseline="0" dirty="0" smtClean="0"/>
                  <a:t> Share</a:t>
                </a:r>
                <a:endParaRPr lang="en-US" sz="1000" dirty="0"/>
              </a:p>
            </c:rich>
          </c:tx>
          <c:layout>
            <c:manualLayout>
              <c:xMode val="edge"/>
              <c:yMode val="edge"/>
              <c:x val="3.1237839994372268E-2"/>
              <c:y val="0.25304762161671696"/>
            </c:manualLayout>
          </c:layout>
          <c:overlay val="0"/>
        </c:title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+mj-lt"/>
              </a:defRPr>
            </a:pPr>
            <a:endParaRPr lang="en-US"/>
          </a:p>
        </c:txPr>
        <c:crossAx val="743091896"/>
        <c:crosses val="autoZero"/>
        <c:crossBetween val="midCat"/>
        <c:majorUnit val="0.1"/>
      </c:valAx>
    </c:plotArea>
    <c:legend>
      <c:legendPos val="b"/>
      <c:layout>
        <c:manualLayout>
          <c:xMode val="edge"/>
          <c:yMode val="edge"/>
          <c:x val="0.21627779834034302"/>
          <c:y val="2.9116114153565908E-2"/>
          <c:w val="0.73272297381613094"/>
          <c:h val="7.6500591368242957E-2"/>
        </c:manualLayout>
      </c:layout>
      <c:overlay val="0"/>
      <c:txPr>
        <a:bodyPr/>
        <a:lstStyle/>
        <a:p>
          <a:pPr>
            <a:defRPr sz="600"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Product A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pPr>
              <a:solidFill>
                <a:schemeClr val="tx1"/>
              </a:solidFill>
              <a:ln>
                <a:noFill/>
              </a:ln>
            </c:spPr>
          </c:marker>
          <c:cat>
            <c:strRef>
              <c:f>Sheet1!$B$1:$H$1</c:f>
              <c:strCache>
                <c:ptCount val="7"/>
                <c:pt idx="0">
                  <c:v>$20</c:v>
                </c:pt>
                <c:pt idx="1">
                  <c:v>$25</c:v>
                </c:pt>
                <c:pt idx="2">
                  <c:v>$30</c:v>
                </c:pt>
                <c:pt idx="3">
                  <c:v>$35</c:v>
                </c:pt>
                <c:pt idx="4">
                  <c:v>$40</c:v>
                </c:pt>
                <c:pt idx="5">
                  <c:v>$45</c:v>
                </c:pt>
                <c:pt idx="6">
                  <c:v>$50</c:v>
                </c:pt>
              </c:strCache>
            </c:strRef>
          </c:cat>
          <c:val>
            <c:numRef>
              <c:f>Sheet1!$B$2:$H$2</c:f>
              <c:numCache>
                <c:formatCode>0%</c:formatCode>
                <c:ptCount val="7"/>
                <c:pt idx="0">
                  <c:v>0.51349999999999996</c:v>
                </c:pt>
                <c:pt idx="1">
                  <c:v>0.45219999999999999</c:v>
                </c:pt>
                <c:pt idx="2">
                  <c:v>0.38979999999999998</c:v>
                </c:pt>
                <c:pt idx="3">
                  <c:v>0.32890000000000003</c:v>
                </c:pt>
                <c:pt idx="4">
                  <c:v>0.27260000000000001</c:v>
                </c:pt>
                <c:pt idx="5">
                  <c:v>0.22359999999999999</c:v>
                </c:pt>
                <c:pt idx="6">
                  <c:v>0.1832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12-471D-BABE-78172636249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Product B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Sheet1!$B$1:$H$1</c:f>
              <c:strCache>
                <c:ptCount val="7"/>
                <c:pt idx="0">
                  <c:v>$20</c:v>
                </c:pt>
                <c:pt idx="1">
                  <c:v>$25</c:v>
                </c:pt>
                <c:pt idx="2">
                  <c:v>$30</c:v>
                </c:pt>
                <c:pt idx="3">
                  <c:v>$35</c:v>
                </c:pt>
                <c:pt idx="4">
                  <c:v>$40</c:v>
                </c:pt>
                <c:pt idx="5">
                  <c:v>$45</c:v>
                </c:pt>
                <c:pt idx="6">
                  <c:v>$50</c:v>
                </c:pt>
              </c:strCache>
            </c:strRef>
          </c:cat>
          <c:val>
            <c:numRef>
              <c:f>Sheet1!$B$3:$H$3</c:f>
              <c:numCache>
                <c:formatCode>0%</c:formatCode>
                <c:ptCount val="7"/>
                <c:pt idx="0">
                  <c:v>0.11310000000000001</c:v>
                </c:pt>
                <c:pt idx="1">
                  <c:v>0.12959999999999999</c:v>
                </c:pt>
                <c:pt idx="2">
                  <c:v>0.1474</c:v>
                </c:pt>
                <c:pt idx="3">
                  <c:v>0.16600000000000001</c:v>
                </c:pt>
                <c:pt idx="4">
                  <c:v>0.1842</c:v>
                </c:pt>
                <c:pt idx="5">
                  <c:v>0.20069999999999999</c:v>
                </c:pt>
                <c:pt idx="6">
                  <c:v>0.21510000000000001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12-471D-BABE-781726362492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Product C</c:v>
                </c:pt>
              </c:strCache>
            </c:strRef>
          </c:tx>
          <c:spPr>
            <a:ln>
              <a:solidFill>
                <a:srgbClr val="FFFF00"/>
              </a:solidFill>
            </a:ln>
          </c:spPr>
          <c:marker>
            <c:spPr>
              <a:solidFill>
                <a:srgbClr val="FFFF00"/>
              </a:solidFill>
              <a:ln>
                <a:noFill/>
              </a:ln>
            </c:spPr>
          </c:marker>
          <c:cat>
            <c:strRef>
              <c:f>Sheet1!$B$1:$H$1</c:f>
              <c:strCache>
                <c:ptCount val="7"/>
                <c:pt idx="0">
                  <c:v>$20</c:v>
                </c:pt>
                <c:pt idx="1">
                  <c:v>$25</c:v>
                </c:pt>
                <c:pt idx="2">
                  <c:v>$30</c:v>
                </c:pt>
                <c:pt idx="3">
                  <c:v>$35</c:v>
                </c:pt>
                <c:pt idx="4">
                  <c:v>$40</c:v>
                </c:pt>
                <c:pt idx="5">
                  <c:v>$45</c:v>
                </c:pt>
                <c:pt idx="6">
                  <c:v>$50</c:v>
                </c:pt>
              </c:strCache>
            </c:strRef>
          </c:cat>
          <c:val>
            <c:numRef>
              <c:f>Sheet1!$B$4:$H$4</c:f>
              <c:numCache>
                <c:formatCode>0%</c:formatCode>
                <c:ptCount val="7"/>
                <c:pt idx="0">
                  <c:v>0.29149999999999998</c:v>
                </c:pt>
                <c:pt idx="1">
                  <c:v>0.32919999999999999</c:v>
                </c:pt>
                <c:pt idx="2">
                  <c:v>0.36680000000000001</c:v>
                </c:pt>
                <c:pt idx="3">
                  <c:v>0.40179999999999999</c:v>
                </c:pt>
                <c:pt idx="4">
                  <c:v>0.43240000000000001</c:v>
                </c:pt>
                <c:pt idx="5">
                  <c:v>0.45810000000000001</c:v>
                </c:pt>
                <c:pt idx="6">
                  <c:v>0.47889999999999999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12-471D-BABE-781726362492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Product D</c:v>
                </c:pt>
              </c:strCache>
            </c:strRef>
          </c:tx>
          <c:spPr>
            <a:ln>
              <a:solidFill>
                <a:srgbClr val="FFC000"/>
              </a:solidFill>
            </a:ln>
          </c:spPr>
          <c:marker>
            <c:spPr>
              <a:solidFill>
                <a:srgbClr val="FFC000"/>
              </a:solidFill>
              <a:ln>
                <a:noFill/>
              </a:ln>
            </c:spPr>
          </c:marker>
          <c:cat>
            <c:strRef>
              <c:f>Sheet1!$B$1:$H$1</c:f>
              <c:strCache>
                <c:ptCount val="7"/>
                <c:pt idx="0">
                  <c:v>$20</c:v>
                </c:pt>
                <c:pt idx="1">
                  <c:v>$25</c:v>
                </c:pt>
                <c:pt idx="2">
                  <c:v>$30</c:v>
                </c:pt>
                <c:pt idx="3">
                  <c:v>$35</c:v>
                </c:pt>
                <c:pt idx="4">
                  <c:v>$40</c:v>
                </c:pt>
                <c:pt idx="5">
                  <c:v>$45</c:v>
                </c:pt>
                <c:pt idx="6">
                  <c:v>$50</c:v>
                </c:pt>
              </c:strCache>
            </c:strRef>
          </c:cat>
          <c:val>
            <c:numRef>
              <c:f>Sheet1!$B$5:$H$5</c:f>
              <c:numCache>
                <c:formatCode>0%</c:formatCode>
                <c:ptCount val="7"/>
                <c:pt idx="0">
                  <c:v>5.1299999999999998E-2</c:v>
                </c:pt>
                <c:pt idx="1">
                  <c:v>5.5100000000000003E-2</c:v>
                </c:pt>
                <c:pt idx="2">
                  <c:v>5.91E-2</c:v>
                </c:pt>
                <c:pt idx="3">
                  <c:v>6.3299999999999995E-2</c:v>
                </c:pt>
                <c:pt idx="4">
                  <c:v>6.7500000000000004E-2</c:v>
                </c:pt>
                <c:pt idx="5">
                  <c:v>7.1499999999999994E-2</c:v>
                </c:pt>
                <c:pt idx="6">
                  <c:v>7.5200000000000003E-2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12-471D-BABE-781726362492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None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pPr>
              <a:noFill/>
              <a:ln>
                <a:solidFill>
                  <a:srgbClr val="C00000"/>
                </a:solidFill>
              </a:ln>
            </c:spPr>
          </c:marker>
          <c:cat>
            <c:strRef>
              <c:f>Sheet1!$B$1:$H$1</c:f>
              <c:strCache>
                <c:ptCount val="7"/>
                <c:pt idx="0">
                  <c:v>$20</c:v>
                </c:pt>
                <c:pt idx="1">
                  <c:v>$25</c:v>
                </c:pt>
                <c:pt idx="2">
                  <c:v>$30</c:v>
                </c:pt>
                <c:pt idx="3">
                  <c:v>$35</c:v>
                </c:pt>
                <c:pt idx="4">
                  <c:v>$40</c:v>
                </c:pt>
                <c:pt idx="5">
                  <c:v>$45</c:v>
                </c:pt>
                <c:pt idx="6">
                  <c:v>$50</c:v>
                </c:pt>
              </c:strCache>
            </c:strRef>
          </c:cat>
          <c:val>
            <c:numRef>
              <c:f>Sheet1!$B$6:$H$6</c:f>
              <c:numCache>
                <c:formatCode>0%</c:formatCode>
                <c:ptCount val="7"/>
                <c:pt idx="0">
                  <c:v>3.0599999999999999E-2</c:v>
                </c:pt>
                <c:pt idx="1">
                  <c:v>3.39E-2</c:v>
                </c:pt>
                <c:pt idx="2">
                  <c:v>3.6900000000000002E-2</c:v>
                </c:pt>
                <c:pt idx="3">
                  <c:v>4.0099999999999997E-2</c:v>
                </c:pt>
                <c:pt idx="4">
                  <c:v>4.3400000000000001E-2</c:v>
                </c:pt>
                <c:pt idx="5">
                  <c:v>4.5999999999999999E-2</c:v>
                </c:pt>
                <c:pt idx="6">
                  <c:v>4.7600000000000003E-2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12-471D-BABE-781726362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43102480"/>
        <c:axId val="743089152"/>
      </c:lineChart>
      <c:catAx>
        <c:axId val="7431024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000" dirty="0" smtClean="0"/>
                  <a:t>Product A Price</a:t>
                </a:r>
                <a:endParaRPr lang="en-US" sz="1000" dirty="0"/>
              </a:p>
            </c:rich>
          </c:tx>
          <c:layout>
            <c:manualLayout>
              <c:xMode val="edge"/>
              <c:yMode val="edge"/>
              <c:x val="0.4221754073783201"/>
              <c:y val="0.90304989791716894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900">
                <a:latin typeface="+mj-lt"/>
              </a:defRPr>
            </a:pPr>
            <a:endParaRPr lang="en-US"/>
          </a:p>
        </c:txPr>
        <c:crossAx val="743089152"/>
        <c:crosses val="autoZero"/>
        <c:auto val="1"/>
        <c:lblAlgn val="ctr"/>
        <c:lblOffset val="100"/>
        <c:noMultiLvlLbl val="0"/>
      </c:catAx>
      <c:valAx>
        <c:axId val="74308915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000"/>
                </a:pPr>
                <a:r>
                  <a:rPr lang="en-US" sz="1000" dirty="0" smtClean="0"/>
                  <a:t>Expected</a:t>
                </a:r>
                <a:r>
                  <a:rPr lang="en-US" sz="1000" baseline="0" dirty="0" smtClean="0"/>
                  <a:t> Share</a:t>
                </a:r>
                <a:endParaRPr lang="en-US" sz="1000" dirty="0"/>
              </a:p>
            </c:rich>
          </c:tx>
          <c:layout>
            <c:manualLayout>
              <c:xMode val="edge"/>
              <c:yMode val="edge"/>
              <c:x val="3.1237839994372268E-2"/>
              <c:y val="0.25304762161671696"/>
            </c:manualLayout>
          </c:layout>
          <c:overlay val="0"/>
        </c:title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+mj-lt"/>
              </a:defRPr>
            </a:pPr>
            <a:endParaRPr lang="en-US"/>
          </a:p>
        </c:txPr>
        <c:crossAx val="743102480"/>
        <c:crosses val="autoZero"/>
        <c:crossBetween val="midCat"/>
      </c:valAx>
    </c:plotArea>
    <c:legend>
      <c:legendPos val="b"/>
      <c:layout>
        <c:manualLayout>
          <c:xMode val="edge"/>
          <c:yMode val="edge"/>
          <c:x val="0.21627779834034302"/>
          <c:y val="2.9116114153565908E-2"/>
          <c:w val="0.73272297381613094"/>
          <c:h val="7.5335280782544631E-2"/>
        </c:manualLayout>
      </c:layout>
      <c:overlay val="0"/>
      <c:txPr>
        <a:bodyPr/>
        <a:lstStyle/>
        <a:p>
          <a:pPr>
            <a:defRPr sz="600"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$21K</c:v>
                </c:pt>
              </c:strCache>
            </c:strRef>
          </c:tx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Sheet1!$B$1:$D$1</c:f>
              <c:strCache>
                <c:ptCount val="3"/>
                <c:pt idx="0">
                  <c:v>$21K</c:v>
                </c:pt>
                <c:pt idx="1">
                  <c:v>$23K</c:v>
                </c:pt>
                <c:pt idx="2">
                  <c:v>$25K</c:v>
                </c:pt>
              </c:strCache>
            </c:strRef>
          </c:cat>
          <c:val>
            <c:numRef>
              <c:f>Sheet1!$B$2</c:f>
              <c:numCache>
                <c:formatCode>0.0000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DF-4B4A-97C0-8A3D7F6E34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$23K</c:v>
                </c:pt>
              </c:strCache>
            </c:strRef>
          </c:tx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Sheet1!$B$1:$D$1</c:f>
              <c:strCache>
                <c:ptCount val="3"/>
                <c:pt idx="0">
                  <c:v>$21K</c:v>
                </c:pt>
                <c:pt idx="1">
                  <c:v>$23K</c:v>
                </c:pt>
                <c:pt idx="2">
                  <c:v>$25K</c:v>
                </c:pt>
              </c:strCache>
            </c:strRef>
          </c:cat>
          <c:val>
            <c:numRef>
              <c:f>Sheet1!$C$2</c:f>
              <c:numCache>
                <c:formatCode>0.0000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DF-4B4A-97C0-8A3D7F6E34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$25K</c:v>
                </c:pt>
              </c:strCache>
            </c:strRef>
          </c:tx>
          <c:spPr>
            <a:solidFill>
              <a:schemeClr val="accent3">
                <a:lumMod val="85000"/>
              </a:schemeClr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B7DF-4B4A-97C0-8A3D7F6E346A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Sheet1!$B$1:$D$1</c:f>
              <c:strCache>
                <c:ptCount val="3"/>
                <c:pt idx="0">
                  <c:v>$21K</c:v>
                </c:pt>
                <c:pt idx="1">
                  <c:v>$23K</c:v>
                </c:pt>
                <c:pt idx="2">
                  <c:v>$25K</c:v>
                </c:pt>
              </c:strCache>
            </c:strRef>
          </c:cat>
          <c:val>
            <c:numRef>
              <c:f>Sheet1!$D$2</c:f>
              <c:numCache>
                <c:formatCode>0.0000</c:formatCode>
                <c:ptCount val="1"/>
                <c:pt idx="0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7DF-4B4A-97C0-8A3D7F6E34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67425960"/>
        <c:axId val="367426352"/>
      </c:barChart>
      <c:catAx>
        <c:axId val="36742596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one"/>
        <c:crossAx val="367426352"/>
        <c:crosses val="autoZero"/>
        <c:auto val="1"/>
        <c:lblAlgn val="ctr"/>
        <c:lblOffset val="100"/>
        <c:noMultiLvlLbl val="0"/>
      </c:catAx>
      <c:valAx>
        <c:axId val="367426352"/>
        <c:scaling>
          <c:orientation val="minMax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crossAx val="367425960"/>
        <c:crosses val="autoZero"/>
        <c:crossBetween val="between"/>
      </c:valAx>
    </c:plotArea>
    <c:legend>
      <c:legendPos val="r"/>
      <c:layout/>
      <c:overlay val="0"/>
      <c:spPr>
        <a:noFill/>
      </c:sp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Toyota</c:v>
                </c:pt>
                <c:pt idx="1">
                  <c:v>Nissan</c:v>
                </c:pt>
                <c:pt idx="2">
                  <c:v>Honda</c:v>
                </c:pt>
              </c:strCache>
            </c:strRef>
          </c:cat>
          <c:val>
            <c:numRef>
              <c:f>Sheet1!$B$2:$B$4</c:f>
              <c:numCache>
                <c:formatCode>0.0</c:formatCode>
                <c:ptCount val="3"/>
                <c:pt idx="0">
                  <c:v>2.02</c:v>
                </c:pt>
                <c:pt idx="1">
                  <c:v>1.92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45-4EE4-B84D-833120E24B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43090328"/>
        <c:axId val="743102872"/>
      </c:barChart>
      <c:catAx>
        <c:axId val="743090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743102872"/>
        <c:crosses val="autoZero"/>
        <c:auto val="1"/>
        <c:lblAlgn val="ctr"/>
        <c:lblOffset val="100"/>
        <c:noMultiLvlLbl val="0"/>
      </c:catAx>
      <c:valAx>
        <c:axId val="743102872"/>
        <c:scaling>
          <c:orientation val="minMax"/>
        </c:scaling>
        <c:delete val="0"/>
        <c:axPos val="l"/>
        <c:majorGridlines/>
        <c:numFmt formatCode="0.0" sourceLinked="1"/>
        <c:majorTickMark val="out"/>
        <c:minorTickMark val="none"/>
        <c:tickLblPos val="nextTo"/>
        <c:crossAx val="7430903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Sheet1!$A$2:$A$4</c:f>
              <c:numCache>
                <c:formatCode>"$"#,##0_);[Red]\("$"#,##0\)</c:formatCode>
                <c:ptCount val="3"/>
                <c:pt idx="0">
                  <c:v>25</c:v>
                </c:pt>
                <c:pt idx="1">
                  <c:v>27</c:v>
                </c:pt>
                <c:pt idx="2">
                  <c:v>29</c:v>
                </c:pt>
              </c:numCache>
            </c:numRef>
          </c:cat>
          <c:val>
            <c:numRef>
              <c:f>Sheet1!$B$2:$B$4</c:f>
              <c:numCache>
                <c:formatCode>0.0</c:formatCode>
                <c:ptCount val="3"/>
                <c:pt idx="0">
                  <c:v>0</c:v>
                </c:pt>
                <c:pt idx="1">
                  <c:v>-0.5</c:v>
                </c:pt>
                <c:pt idx="2">
                  <c:v>-1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60-43A9-AEA3-CD706E9717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43094248"/>
        <c:axId val="743088760"/>
      </c:barChart>
      <c:catAx>
        <c:axId val="7430942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743088760"/>
        <c:crosses val="autoZero"/>
        <c:auto val="1"/>
        <c:lblAlgn val="ctr"/>
        <c:lblOffset val="100"/>
        <c:noMultiLvlLbl val="0"/>
      </c:catAx>
      <c:valAx>
        <c:axId val="743088760"/>
        <c:scaling>
          <c:orientation val="minMax"/>
        </c:scaling>
        <c:delete val="0"/>
        <c:axPos val="l"/>
        <c:majorGridlines/>
        <c:numFmt formatCode="0.0" sourceLinked="1"/>
        <c:majorTickMark val="out"/>
        <c:minorTickMark val="none"/>
        <c:tickLblPos val="nextTo"/>
        <c:crossAx val="7430942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Shares as a Function</a:t>
            </a:r>
            <a:r>
              <a:rPr lang="en-US" baseline="0" dirty="0" smtClean="0"/>
              <a:t> of Toyota Price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48293963254593E-2"/>
          <c:y val="0.22603567913385827"/>
          <c:w val="0.89218372703412074"/>
          <c:h val="0.6236724901574802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Honda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$25K</c:v>
                </c:pt>
                <c:pt idx="1">
                  <c:v>$27K</c:v>
                </c:pt>
                <c:pt idx="2">
                  <c:v>$29K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0.14141523382182331</c:v>
                </c:pt>
                <c:pt idx="1">
                  <c:v>0.16869693876430539</c:v>
                </c:pt>
                <c:pt idx="2">
                  <c:v>0.29201807961219578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30-4AF2-9BAE-6A4098EDC4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Nissan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$25K</c:v>
                </c:pt>
                <c:pt idx="1">
                  <c:v>$27K</c:v>
                </c:pt>
                <c:pt idx="2">
                  <c:v>$29K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0.18879103567491762</c:v>
                </c:pt>
                <c:pt idx="1">
                  <c:v>0.21803424154013323</c:v>
                </c:pt>
                <c:pt idx="2">
                  <c:v>0.27278059778457187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830-4AF2-9BAE-6A4098EDC4B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Toyota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$25K</c:v>
                </c:pt>
                <c:pt idx="1">
                  <c:v>$27K</c:v>
                </c:pt>
                <c:pt idx="2">
                  <c:v>$29K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0.66979373050325908</c:v>
                </c:pt>
                <c:pt idx="1">
                  <c:v>0.61326881969556135</c:v>
                </c:pt>
                <c:pt idx="2">
                  <c:v>0.43520132260323252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830-4AF2-9BAE-6A4098EDC4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43096208"/>
        <c:axId val="743089544"/>
      </c:lineChart>
      <c:catAx>
        <c:axId val="7430962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Toyota</a:t>
                </a:r>
                <a:r>
                  <a:rPr lang="en-US" baseline="0" dirty="0" smtClean="0"/>
                  <a:t> Price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2378822178477693"/>
              <c:y val="0.934374999999999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089544"/>
        <c:crosses val="autoZero"/>
        <c:auto val="1"/>
        <c:lblAlgn val="ctr"/>
        <c:lblOffset val="100"/>
        <c:noMultiLvlLbl val="0"/>
      </c:catAx>
      <c:valAx>
        <c:axId val="743089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096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45715223097112"/>
          <c:y val="0.24613631889763782"/>
          <c:w val="0.56419012467191598"/>
          <c:h val="6.0113681102362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3388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0" tIns="45590" rIns="91180" bIns="45590" numCol="1" anchor="t" anchorCtr="0" compatLnSpc="1">
            <a:prstTxWarp prst="textNoShape">
              <a:avLst/>
            </a:prstTxWarp>
          </a:bodyPr>
          <a:lstStyle>
            <a:lvl1pPr algn="l" defTabSz="911225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3387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0" tIns="45590" rIns="91180" bIns="45590" numCol="1" anchor="t" anchorCtr="0" compatLnSpc="1">
            <a:prstTxWarp prst="textNoShape">
              <a:avLst/>
            </a:prstTxWarp>
          </a:bodyPr>
          <a:lstStyle>
            <a:lvl1pPr algn="r" defTabSz="911225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fld id="{7DAC715B-6E1C-4765-B744-169DA56FED1F}" type="datetime1">
              <a:rPr lang="en-US"/>
              <a:pPr/>
              <a:t>9/1/2022</a:t>
            </a:fld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91563"/>
            <a:ext cx="2973388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0" tIns="45590" rIns="91180" bIns="45590" numCol="1" anchor="b" anchorCtr="0" compatLnSpc="1">
            <a:prstTxWarp prst="textNoShape">
              <a:avLst/>
            </a:prstTxWarp>
          </a:bodyPr>
          <a:lstStyle>
            <a:lvl1pPr algn="l" defTabSz="911225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91563"/>
            <a:ext cx="2973387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0" tIns="45590" rIns="91180" bIns="45590" numCol="1" anchor="b" anchorCtr="0" compatLnSpc="1">
            <a:prstTxWarp prst="textNoShape">
              <a:avLst/>
            </a:prstTxWarp>
          </a:bodyPr>
          <a:lstStyle>
            <a:lvl1pPr algn="r" defTabSz="911225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fld id="{0789A310-CE5C-438D-A5BD-CFDAA13B96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68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doc id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9501188" y="28575"/>
            <a:ext cx="295275" cy="12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911225">
              <a:spcBef>
                <a:spcPct val="0"/>
              </a:spcBef>
              <a:defRPr sz="800" b="0"/>
            </a:lvl1pPr>
          </a:lstStyle>
          <a:p>
            <a:endParaRPr lang="de-DE"/>
          </a:p>
        </p:txBody>
      </p:sp>
      <p:sp>
        <p:nvSpPr>
          <p:cNvPr id="5127" name="pg num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9250363" y="8780463"/>
            <a:ext cx="546100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911225">
              <a:spcBef>
                <a:spcPct val="0"/>
              </a:spcBef>
              <a:defRPr sz="1200" b="0"/>
            </a:lvl1pPr>
          </a:lstStyle>
          <a:p>
            <a:fld id="{A632184F-773D-4000-A826-9242D715C55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137" name="McK Separator" hidden="1"/>
          <p:cNvSpPr>
            <a:spLocks noChangeShapeType="1"/>
          </p:cNvSpPr>
          <p:nvPr/>
        </p:nvSpPr>
        <p:spPr bwMode="auto">
          <a:xfrm>
            <a:off x="822325" y="1387475"/>
            <a:ext cx="524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9" name="Rectangle 1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08000" y="131763"/>
            <a:ext cx="5764213" cy="43227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sp>
      <p:sp>
        <p:nvSpPr>
          <p:cNvPr id="5140" name="Rectangle 2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04863" y="4767263"/>
            <a:ext cx="76962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72135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lnSpc>
        <a:spcPct val="90000"/>
      </a:lnSpc>
      <a:spcBef>
        <a:spcPct val="3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1905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3810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5715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7620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g num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3249E9-A03B-4A00-9BC5-24FA5C40D576}" type="slidenum">
              <a:rPr lang="en-US"/>
              <a:pPr/>
              <a:t>0</a:t>
            </a:fld>
            <a:endParaRPr lang="en-US"/>
          </a:p>
        </p:txBody>
      </p:sp>
      <p:sp>
        <p:nvSpPr>
          <p:cNvPr id="107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09588" y="131763"/>
            <a:ext cx="5764212" cy="4322762"/>
          </a:xfrm>
          <a:ln/>
        </p:spPr>
      </p:sp>
      <p:sp>
        <p:nvSpPr>
          <p:cNvPr id="107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424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6" name="Picture 1068" descr="McK_logotype_pos_black_small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8100" y="576263"/>
            <a:ext cx="2054225" cy="225425"/>
          </a:xfrm>
          <a:prstGeom prst="rect">
            <a:avLst/>
          </a:prstGeom>
          <a:noFill/>
        </p:spPr>
      </p:pic>
      <p:sp>
        <p:nvSpPr>
          <p:cNvPr id="13316" name="doc id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693988" y="2757488"/>
            <a:ext cx="5129212" cy="36512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2693988" y="3962400"/>
            <a:ext cx="5129212" cy="2127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3354" name="McK Title Elements"/>
          <p:cNvGrpSpPr>
            <a:grpSpLocks/>
          </p:cNvGrpSpPr>
          <p:nvPr/>
        </p:nvGrpSpPr>
        <p:grpSpPr bwMode="auto">
          <a:xfrm>
            <a:off x="2693988" y="2182813"/>
            <a:ext cx="5129212" cy="4602162"/>
            <a:chOff x="1663" y="1348"/>
            <a:chExt cx="3167" cy="2841"/>
          </a:xfrm>
        </p:grpSpPr>
        <p:sp>
          <p:nvSpPr>
            <p:cNvPr id="13331" name="McK Confidential" hidden="1"/>
            <p:cNvSpPr txBox="1">
              <a:spLocks noChangeArrowheads="1"/>
            </p:cNvSpPr>
            <p:nvPr userDrawn="1"/>
          </p:nvSpPr>
          <p:spPr bwMode="auto">
            <a:xfrm>
              <a:off x="1663" y="1348"/>
              <a:ext cx="93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933450">
                <a:spcBef>
                  <a:spcPct val="0"/>
                </a:spcBef>
              </a:pPr>
              <a:r>
                <a:rPr lang="en-US" sz="1400" b="0"/>
                <a:t>VERTRAULICH</a:t>
              </a:r>
            </a:p>
          </p:txBody>
        </p:sp>
        <p:sp>
          <p:nvSpPr>
            <p:cNvPr id="13332" name="McK Document" hidden="1"/>
            <p:cNvSpPr txBox="1">
              <a:spLocks noChangeArrowheads="1"/>
            </p:cNvSpPr>
            <p:nvPr userDrawn="1"/>
          </p:nvSpPr>
          <p:spPr bwMode="auto">
            <a:xfrm>
              <a:off x="1663" y="3049"/>
              <a:ext cx="3167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933450">
                <a:spcBef>
                  <a:spcPct val="0"/>
                </a:spcBef>
              </a:pPr>
              <a:r>
                <a:rPr lang="en-US" sz="1400" b="0"/>
                <a:t>Dokument</a:t>
              </a:r>
            </a:p>
          </p:txBody>
        </p:sp>
        <p:sp>
          <p:nvSpPr>
            <p:cNvPr id="13333" name="McK Date" hidden="1"/>
            <p:cNvSpPr txBox="1">
              <a:spLocks noChangeArrowheads="1"/>
            </p:cNvSpPr>
            <p:nvPr userDrawn="1"/>
          </p:nvSpPr>
          <p:spPr bwMode="auto">
            <a:xfrm>
              <a:off x="1663" y="3216"/>
              <a:ext cx="3167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933450">
                <a:spcBef>
                  <a:spcPct val="0"/>
                </a:spcBef>
              </a:pPr>
              <a:r>
                <a:rPr lang="en-US" sz="1400" b="0"/>
                <a:t>Date</a:t>
              </a:r>
            </a:p>
          </p:txBody>
        </p:sp>
        <p:sp>
          <p:nvSpPr>
            <p:cNvPr id="13334" name="McK Disclaimer" hidden="1"/>
            <p:cNvSpPr>
              <a:spLocks noChangeArrowheads="1"/>
            </p:cNvSpPr>
            <p:nvPr userDrawn="1">
              <p:custDataLst>
                <p:tags r:id="rId1"/>
              </p:custDataLst>
            </p:nvPr>
          </p:nvSpPr>
          <p:spPr bwMode="auto">
            <a:xfrm>
              <a:off x="1663" y="3673"/>
              <a:ext cx="2970" cy="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820738" eaLnBrk="0" hangingPunct="0">
                <a:spcBef>
                  <a:spcPct val="0"/>
                </a:spcBef>
              </a:pPr>
              <a:r>
                <a:rPr lang="en-US" sz="900" b="0"/>
                <a:t>Dieser Bericht ist ausschließlich für Mitarbeiter des Klienten bestimmt. Die Verteilung, Zitierung und Vervielfältigung – auch auszugsweise – zum Zwecke der Weitergabe an </a:t>
              </a:r>
              <a:br>
                <a:rPr lang="en-US" sz="900" b="0"/>
              </a:br>
              <a:r>
                <a:rPr lang="en-US" sz="900" b="0"/>
                <a:t>Dritte ist nur mit vorheriger schriftlicher Zustimmung von McKinsey &amp; Company gestattet.</a:t>
              </a:r>
              <a:br>
                <a:rPr lang="en-US" sz="900" b="0"/>
              </a:br>
              <a:r>
                <a:rPr lang="en-US" sz="900" b="0"/>
                <a:t>Die hier zusammengefassten Texte und Grafiken wurden von McKinsey &amp; Company im Rahmen einer Präsentation eingesetzt; sie stellen keine vollständige Dokumentation der Veranstaltung dar.</a:t>
              </a:r>
            </a:p>
          </p:txBody>
        </p:sp>
      </p:grpSp>
      <p:sp>
        <p:nvSpPr>
          <p:cNvPr id="13348" name="Rectangle 1060"/>
          <p:cNvSpPr>
            <a:spLocks noChangeArrowheads="1"/>
          </p:cNvSpPr>
          <p:nvPr userDrawn="1"/>
        </p:nvSpPr>
        <p:spPr bwMode="auto">
          <a:xfrm>
            <a:off x="6388100" y="933450"/>
            <a:ext cx="141922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933450" eaLnBrk="0" hangingPunct="0">
              <a:spcBef>
                <a:spcPct val="0"/>
              </a:spcBef>
            </a:pPr>
            <a:r>
              <a:rPr lang="en-US" sz="900" dirty="0" smtClean="0"/>
              <a:t>Copyright </a:t>
            </a:r>
            <a:r>
              <a:rPr lang="en-US" sz="900" dirty="0"/>
              <a:t>2001</a:t>
            </a:r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83814-E2BB-4C8E-909A-7E1DD120FB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8300" y="234950"/>
            <a:ext cx="2197100" cy="228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238" y="234950"/>
            <a:ext cx="6443662" cy="228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7789B0-8D61-4C00-B7AC-CF8C22530C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88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22238" y="1298575"/>
            <a:ext cx="8793162" cy="122237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620125" y="36513"/>
            <a:ext cx="295275" cy="122237"/>
          </a:xfr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10400" y="6643688"/>
            <a:ext cx="1905000" cy="182562"/>
          </a:xfrm>
        </p:spPr>
        <p:txBody>
          <a:bodyPr/>
          <a:lstStyle>
            <a:lvl1pPr>
              <a:defRPr/>
            </a:lvl1pPr>
          </a:lstStyle>
          <a:p>
            <a:fld id="{668D8EAB-A523-4BEE-BF0C-2861E70A595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534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0" y="1600200"/>
            <a:ext cx="35052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600200"/>
            <a:ext cx="35052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733800" y="64008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464621-6620-46BC-816A-7B8874BC6E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99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03E32A1-09B7-4C1C-B0A0-08163D90A1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81C0EFA-C03E-4277-874F-29949C03C9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1298575"/>
            <a:ext cx="4319587" cy="1222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225" y="1298575"/>
            <a:ext cx="4321175" cy="1222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1B3DFF9-4B26-4D27-939B-7CB3FE961A9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8F87C05-814A-4A76-8BCF-90A1C3499E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AB9A6F1-46A1-49F9-A22A-C5D2EC32C5E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DFAEEB-3857-405E-A1A7-BCE9084F706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135052-BAF0-44EF-919D-CC86BAD73BB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01E792-D8C7-4C32-B22F-51D2B1A07AA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doc id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620125" y="36513"/>
            <a:ext cx="29527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defTabSz="912813">
              <a:spcBef>
                <a:spcPct val="0"/>
              </a:spcBef>
              <a:defRPr sz="800" b="0">
                <a:solidFill>
                  <a:srgbClr val="000000"/>
                </a:solidFill>
              </a:defRPr>
            </a:lvl1pPr>
          </a:lstStyle>
          <a:p>
            <a:endParaRPr lang="de-DE"/>
          </a:p>
        </p:txBody>
      </p:sp>
      <p:sp>
        <p:nvSpPr>
          <p:cNvPr id="1030" name="pg num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643688"/>
            <a:ext cx="1905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defTabSz="912813">
              <a:spcBef>
                <a:spcPct val="0"/>
              </a:spcBef>
              <a:defRPr sz="1200" b="0">
                <a:solidFill>
                  <a:srgbClr val="000000"/>
                </a:solidFill>
              </a:defRPr>
            </a:lvl1pPr>
          </a:lstStyle>
          <a:p>
            <a:fld id="{1CDDB7EC-155D-49CB-98A3-52828F38466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2238" y="234950"/>
            <a:ext cx="87931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1298575"/>
            <a:ext cx="8793162" cy="122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1096" name="McK Slide Elements"/>
          <p:cNvGrpSpPr>
            <a:grpSpLocks/>
          </p:cNvGrpSpPr>
          <p:nvPr/>
        </p:nvGrpSpPr>
        <p:grpSpPr bwMode="auto">
          <a:xfrm>
            <a:off x="122238" y="542925"/>
            <a:ext cx="8793162" cy="6288088"/>
            <a:chOff x="77" y="342"/>
            <a:chExt cx="5539" cy="3961"/>
          </a:xfrm>
        </p:grpSpPr>
        <p:sp>
          <p:nvSpPr>
            <p:cNvPr id="1032" name="McK Measure" hidden="1"/>
            <p:cNvSpPr txBox="1">
              <a:spLocks noChangeArrowheads="1"/>
            </p:cNvSpPr>
            <p:nvPr userDrawn="1"/>
          </p:nvSpPr>
          <p:spPr bwMode="auto">
            <a:xfrm>
              <a:off x="77" y="342"/>
              <a:ext cx="5539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912813">
                <a:spcBef>
                  <a:spcPct val="0"/>
                </a:spcBef>
              </a:pPr>
              <a:r>
                <a:rPr lang="en-US" b="0"/>
                <a:t>Unit of measure</a:t>
              </a:r>
            </a:p>
          </p:txBody>
        </p:sp>
        <p:sp>
          <p:nvSpPr>
            <p:cNvPr id="1033" name="McK Footnote" hidden="1"/>
            <p:cNvSpPr txBox="1">
              <a:spLocks noChangeArrowheads="1"/>
            </p:cNvSpPr>
            <p:nvPr userDrawn="1"/>
          </p:nvSpPr>
          <p:spPr bwMode="auto">
            <a:xfrm>
              <a:off x="81" y="4045"/>
              <a:ext cx="5249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585788" indent="-585788" algn="l" defTabSz="912813">
                <a:spcBef>
                  <a:spcPct val="0"/>
                </a:spcBef>
                <a:tabLst>
                  <a:tab pos="544513" algn="r"/>
                </a:tabLst>
              </a:pPr>
              <a:r>
                <a:rPr lang="en-US" sz="1200" b="0">
                  <a:solidFill>
                    <a:srgbClr val="000000"/>
                  </a:solidFill>
                </a:rPr>
                <a:t>	*	Footnote</a:t>
              </a:r>
            </a:p>
            <a:p>
              <a:pPr marL="585788" indent="-585788" algn="l" defTabSz="912813">
                <a:spcBef>
                  <a:spcPct val="20000"/>
                </a:spcBef>
                <a:tabLst>
                  <a:tab pos="544513" algn="r"/>
                </a:tabLst>
              </a:pPr>
              <a:r>
                <a:rPr lang="en-US" sz="1200" b="0">
                  <a:solidFill>
                    <a:srgbClr val="000000"/>
                  </a:solidFill>
                </a:rPr>
                <a:t>	Quelle:	Source</a:t>
              </a:r>
            </a:p>
          </p:txBody>
        </p:sp>
      </p:grpSp>
      <p:grpSp>
        <p:nvGrpSpPr>
          <p:cNvPr id="1082" name="McK Legende" hidden="1"/>
          <p:cNvGrpSpPr>
            <a:grpSpLocks/>
          </p:cNvGrpSpPr>
          <p:nvPr/>
        </p:nvGrpSpPr>
        <p:grpSpPr bwMode="auto">
          <a:xfrm>
            <a:off x="7839075" y="700088"/>
            <a:ext cx="1081088" cy="696912"/>
            <a:chOff x="4839" y="432"/>
            <a:chExt cx="668" cy="430"/>
          </a:xfrm>
        </p:grpSpPr>
        <p:sp>
          <p:nvSpPr>
            <p:cNvPr id="1067" name="Rectangle 43" hidden="1"/>
            <p:cNvSpPr>
              <a:spLocks noChangeArrowheads="1"/>
            </p:cNvSpPr>
            <p:nvPr/>
          </p:nvSpPr>
          <p:spPr bwMode="auto">
            <a:xfrm>
              <a:off x="4839" y="445"/>
              <a:ext cx="227" cy="11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933450">
                <a:spcBef>
                  <a:spcPct val="0"/>
                </a:spcBef>
              </a:pPr>
              <a:endParaRPr lang="de-DE" b="0"/>
            </a:p>
          </p:txBody>
        </p:sp>
        <p:sp>
          <p:nvSpPr>
            <p:cNvPr id="1068" name="Rectangle 44" hidden="1"/>
            <p:cNvSpPr>
              <a:spLocks noChangeArrowheads="1"/>
            </p:cNvSpPr>
            <p:nvPr/>
          </p:nvSpPr>
          <p:spPr bwMode="auto">
            <a:xfrm>
              <a:off x="5135" y="432"/>
              <a:ext cx="3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892175" eaLnBrk="0" hangingPunct="0">
                <a:spcBef>
                  <a:spcPct val="0"/>
                </a:spcBef>
              </a:pPr>
              <a:r>
                <a:rPr lang="en-US" sz="1400" b="0"/>
                <a:t>Legend</a:t>
              </a:r>
            </a:p>
          </p:txBody>
        </p:sp>
        <p:sp>
          <p:nvSpPr>
            <p:cNvPr id="1069" name="Rectangle 45" hidden="1"/>
            <p:cNvSpPr>
              <a:spLocks noChangeArrowheads="1"/>
            </p:cNvSpPr>
            <p:nvPr/>
          </p:nvSpPr>
          <p:spPr bwMode="auto">
            <a:xfrm>
              <a:off x="5135" y="580"/>
              <a:ext cx="3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892175" eaLnBrk="0" hangingPunct="0">
                <a:spcBef>
                  <a:spcPct val="0"/>
                </a:spcBef>
              </a:pPr>
              <a:r>
                <a:rPr lang="en-US" sz="1400" b="0"/>
                <a:t>Legend</a:t>
              </a:r>
            </a:p>
          </p:txBody>
        </p:sp>
        <p:sp>
          <p:nvSpPr>
            <p:cNvPr id="1070" name="Rectangle 46" hidden="1"/>
            <p:cNvSpPr>
              <a:spLocks noChangeArrowheads="1"/>
            </p:cNvSpPr>
            <p:nvPr/>
          </p:nvSpPr>
          <p:spPr bwMode="auto">
            <a:xfrm>
              <a:off x="5135" y="728"/>
              <a:ext cx="3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892175" eaLnBrk="0" hangingPunct="0">
                <a:spcBef>
                  <a:spcPct val="0"/>
                </a:spcBef>
              </a:pPr>
              <a:r>
                <a:rPr lang="en-US" sz="1400" b="0"/>
                <a:t>Legend</a:t>
              </a:r>
            </a:p>
          </p:txBody>
        </p:sp>
        <p:sp>
          <p:nvSpPr>
            <p:cNvPr id="1071" name="Rectangle 47" hidden="1"/>
            <p:cNvSpPr>
              <a:spLocks noChangeArrowheads="1"/>
            </p:cNvSpPr>
            <p:nvPr/>
          </p:nvSpPr>
          <p:spPr bwMode="auto">
            <a:xfrm>
              <a:off x="4839" y="595"/>
              <a:ext cx="227" cy="11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933450">
                <a:spcBef>
                  <a:spcPct val="0"/>
                </a:spcBef>
              </a:pPr>
              <a:endParaRPr lang="de-DE" b="0"/>
            </a:p>
          </p:txBody>
        </p:sp>
        <p:sp>
          <p:nvSpPr>
            <p:cNvPr id="1072" name="Rectangle 48" hidden="1"/>
            <p:cNvSpPr>
              <a:spLocks noChangeArrowheads="1"/>
            </p:cNvSpPr>
            <p:nvPr/>
          </p:nvSpPr>
          <p:spPr bwMode="auto">
            <a:xfrm>
              <a:off x="4839" y="738"/>
              <a:ext cx="227" cy="11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933450">
                <a:spcBef>
                  <a:spcPct val="0"/>
                </a:spcBef>
              </a:pPr>
              <a:endParaRPr lang="de-DE" b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zoom/>
    <p:sndAc>
      <p:endSnd/>
    </p:sndAc>
  </p:transition>
  <p:hf hdr="0" ftr="0" dt="0"/>
  <p:txStyles>
    <p:titleStyle>
      <a:lvl1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algn="l" defTabSz="912813" rtl="0" fontAlgn="base">
        <a:spcBef>
          <a:spcPct val="0"/>
        </a:spcBef>
        <a:spcAft>
          <a:spcPct val="0"/>
        </a:spcAft>
        <a:buSzPct val="120000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47638" indent="-146050" algn="l" defTabSz="912813" rtl="0" fontAlgn="base">
        <a:spcBef>
          <a:spcPct val="0"/>
        </a:spcBef>
        <a:spcAft>
          <a:spcPct val="0"/>
        </a:spcAft>
        <a:buSzPct val="120000"/>
        <a:buChar char="•"/>
        <a:defRPr sz="1600">
          <a:solidFill>
            <a:schemeClr val="tx1"/>
          </a:solidFill>
          <a:latin typeface="+mn-lt"/>
        </a:defRPr>
      </a:lvl2pPr>
      <a:lvl3pPr marL="301625" indent="-152400" algn="l" defTabSz="912813" rtl="0" fontAlgn="base">
        <a:spcBef>
          <a:spcPct val="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3pPr>
      <a:lvl4pPr marL="441325" indent="-138113" algn="l" defTabSz="912813" rtl="0" fontAlgn="base">
        <a:spcBef>
          <a:spcPct val="0"/>
        </a:spcBef>
        <a:spcAft>
          <a:spcPct val="0"/>
        </a:spcAft>
        <a:buSzPct val="89000"/>
        <a:buChar char="•"/>
        <a:defRPr sz="1600">
          <a:solidFill>
            <a:schemeClr val="tx1"/>
          </a:solidFill>
          <a:latin typeface="+mn-lt"/>
        </a:defRPr>
      </a:lvl4pPr>
      <a:lvl5pPr marL="5937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5pPr>
      <a:lvl6pPr marL="10509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6pPr>
      <a:lvl7pPr marL="15081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7pPr>
      <a:lvl8pPr marL="19653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8pPr>
      <a:lvl9pPr marL="24225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9.emf"/><Relationship Id="rId4" Type="http://schemas.openxmlformats.org/officeDocument/2006/relationships/image" Target="../media/image18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53.emf"/><Relationship Id="rId4" Type="http://schemas.openxmlformats.org/officeDocument/2006/relationships/image" Target="../media/image50.wmf"/><Relationship Id="rId9" Type="http://schemas.openxmlformats.org/officeDocument/2006/relationships/chart" Target="../charts/char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EFBA6B-8A48-446C-8018-7426BB72D1CE}" type="slidenum">
              <a:rPr lang="en-US"/>
              <a:pPr/>
              <a:t>0</a:t>
            </a:fld>
            <a:endParaRPr lang="en-US"/>
          </a:p>
        </p:txBody>
      </p:sp>
      <p:sp>
        <p:nvSpPr>
          <p:cNvPr id="1074178" name="Rectangle 2"/>
          <p:cNvSpPr>
            <a:spLocks noChangeArrowheads="1"/>
          </p:cNvSpPr>
          <p:nvPr/>
        </p:nvSpPr>
        <p:spPr bwMode="invGray">
          <a:xfrm>
            <a:off x="1131888" y="914401"/>
            <a:ext cx="6889750" cy="442220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8352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3286" tIns="46643" rIns="93286" bIns="46643" anchor="ctr"/>
          <a:lstStyle/>
          <a:p>
            <a:pPr defTabSz="933450">
              <a:spcBef>
                <a:spcPct val="0"/>
              </a:spcBef>
            </a:pPr>
            <a:endParaRPr lang="de-DE" sz="1200" b="0"/>
          </a:p>
        </p:txBody>
      </p:sp>
      <p:sp>
        <p:nvSpPr>
          <p:cNvPr id="1074180" name="Rectangle 4"/>
          <p:cNvSpPr>
            <a:spLocks noChangeArrowheads="1"/>
          </p:cNvSpPr>
          <p:nvPr/>
        </p:nvSpPr>
        <p:spPr bwMode="auto">
          <a:xfrm>
            <a:off x="7331075" y="0"/>
            <a:ext cx="1611313" cy="2190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3286" tIns="46643" rIns="93286" bIns="46643" anchor="ctr"/>
          <a:lstStyle/>
          <a:p>
            <a:pPr defTabSz="933450">
              <a:spcBef>
                <a:spcPct val="0"/>
              </a:spcBef>
            </a:pPr>
            <a:endParaRPr lang="de-DE" sz="1200" b="0"/>
          </a:p>
        </p:txBody>
      </p:sp>
      <p:sp>
        <p:nvSpPr>
          <p:cNvPr id="1074181" name="Rectangle 5"/>
          <p:cNvSpPr>
            <a:spLocks noChangeArrowheads="1"/>
          </p:cNvSpPr>
          <p:nvPr/>
        </p:nvSpPr>
        <p:spPr bwMode="auto">
          <a:xfrm>
            <a:off x="8348663" y="6567488"/>
            <a:ext cx="795337" cy="2905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285505" y="914401"/>
            <a:ext cx="7314210" cy="2994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1022" rIns="82045" bIns="41022">
            <a:spAutoFit/>
          </a:bodyPr>
          <a:lstStyle/>
          <a:p>
            <a:pPr algn="l" defTabSz="912813">
              <a:lnSpc>
                <a:spcPct val="110000"/>
              </a:lnSpc>
              <a:spcBef>
                <a:spcPct val="0"/>
              </a:spcBef>
            </a:pPr>
            <a:r>
              <a:rPr lang="en-US" sz="3200" dirty="0" smtClean="0">
                <a:solidFill>
                  <a:schemeClr val="tx2"/>
                </a:solidFill>
              </a:rPr>
              <a:t>MARKETING ANALYTICS</a:t>
            </a: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endParaRPr lang="en-US" sz="1200" dirty="0" smtClean="0">
              <a:solidFill>
                <a:schemeClr val="tx2"/>
              </a:solidFill>
            </a:endParaRP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r>
              <a:rPr lang="en-US" sz="3200" dirty="0" smtClean="0">
                <a:solidFill>
                  <a:schemeClr val="tx2"/>
                </a:solidFill>
              </a:rPr>
              <a:t>SESSION </a:t>
            </a:r>
            <a:r>
              <a:rPr lang="en-US" sz="3200" dirty="0">
                <a:solidFill>
                  <a:schemeClr val="tx2"/>
                </a:solidFill>
              </a:rPr>
              <a:t>4</a:t>
            </a:r>
            <a:r>
              <a:rPr lang="en-US" sz="3200" dirty="0" smtClean="0">
                <a:solidFill>
                  <a:schemeClr val="tx2"/>
                </a:solidFill>
              </a:rPr>
              <a:t>:</a:t>
            </a: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r>
              <a:rPr lang="en-US" sz="3200" dirty="0" smtClean="0">
                <a:solidFill>
                  <a:schemeClr val="tx2"/>
                </a:solidFill>
              </a:rPr>
              <a:t>ANALYZING CUSTOMER PREFERENCES</a:t>
            </a: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1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84289" y="3800834"/>
            <a:ext cx="6100762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342900" indent="-342900" algn="l" defTabSz="912813">
              <a:spcBef>
                <a:spcPct val="0"/>
              </a:spcBef>
              <a:buSzPct val="120000"/>
            </a:pPr>
            <a:endParaRPr lang="en-US" sz="2000" b="0" dirty="0"/>
          </a:p>
          <a:p>
            <a:pPr marL="342900" indent="-342900" algn="l" defTabSz="912813">
              <a:lnSpc>
                <a:spcPct val="130000"/>
              </a:lnSpc>
              <a:spcBef>
                <a:spcPct val="0"/>
              </a:spcBef>
              <a:buSzPct val="120000"/>
            </a:pPr>
            <a:r>
              <a:rPr lang="en-US" sz="2000" b="0" i="1" dirty="0" smtClean="0"/>
              <a:t>Professor </a:t>
            </a:r>
            <a:r>
              <a:rPr lang="en-US" sz="2000" b="0" i="1" dirty="0" err="1" smtClean="0"/>
              <a:t>Sonnier</a:t>
            </a:r>
            <a:endParaRPr lang="en-US" sz="2000" b="0" i="1" dirty="0" smtClean="0"/>
          </a:p>
          <a:p>
            <a:pPr marL="342900" indent="-342900" algn="l" defTabSz="912813">
              <a:lnSpc>
                <a:spcPct val="130000"/>
              </a:lnSpc>
              <a:spcBef>
                <a:spcPct val="0"/>
              </a:spcBef>
              <a:buSzPct val="120000"/>
            </a:pPr>
            <a:r>
              <a:rPr lang="en-US" sz="2000" b="0" i="1" dirty="0" smtClean="0"/>
              <a:t>Texas </a:t>
            </a:r>
            <a:r>
              <a:rPr lang="en-US" sz="2000" b="0" i="1" dirty="0" smtClean="0"/>
              <a:t>MSBA </a:t>
            </a:r>
            <a:r>
              <a:rPr lang="en-US" sz="2000" b="0" i="1" dirty="0" smtClean="0"/>
              <a:t>Program</a:t>
            </a:r>
          </a:p>
          <a:p>
            <a:pPr marL="342900" indent="-342900" algn="l" defTabSz="912813">
              <a:lnSpc>
                <a:spcPct val="130000"/>
              </a:lnSpc>
              <a:spcBef>
                <a:spcPct val="0"/>
              </a:spcBef>
              <a:buSzPct val="120000"/>
            </a:pPr>
            <a:r>
              <a:rPr lang="en-US" sz="2000" b="0" i="1" dirty="0" smtClean="0"/>
              <a:t>Fall </a:t>
            </a:r>
            <a:r>
              <a:rPr lang="en-US" sz="2000" b="0" i="1" dirty="0" smtClean="0"/>
              <a:t>2022</a:t>
            </a:r>
            <a:endParaRPr lang="en-US" sz="2000" b="0" i="1" dirty="0" smtClean="0"/>
          </a:p>
        </p:txBody>
      </p:sp>
    </p:spTree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990600"/>
            <a:ext cx="6677025" cy="2150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38800" y="44958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Median WTP:  $1,100</a:t>
            </a:r>
          </a:p>
          <a:p>
            <a:r>
              <a:rPr lang="en-US" dirty="0" smtClean="0"/>
              <a:t>Mean WTP:     $4,760</a:t>
            </a:r>
          </a:p>
        </p:txBody>
      </p:sp>
      <p:graphicFrame>
        <p:nvGraphicFramePr>
          <p:cNvPr id="7" name="Chart 6"/>
          <p:cNvGraphicFramePr/>
          <p:nvPr>
            <p:extLst/>
          </p:nvPr>
        </p:nvGraphicFramePr>
        <p:xfrm>
          <a:off x="1338942" y="3571427"/>
          <a:ext cx="4038600" cy="269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05781" y="6201229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Price Elasticity:  -2.58</a:t>
            </a:r>
            <a:endParaRPr lang="en-US" dirty="0"/>
          </a:p>
        </p:txBody>
      </p:sp>
      <p:sp>
        <p:nvSpPr>
          <p:cNvPr id="14" name="Rectangle 36"/>
          <p:cNvSpPr>
            <a:spLocks noChangeArrowheads="1"/>
          </p:cNvSpPr>
          <p:nvPr/>
        </p:nvSpPr>
        <p:spPr bwMode="auto">
          <a:xfrm>
            <a:off x="476250" y="588958"/>
            <a:ext cx="6860722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Revealed vs. Stated Preferences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9391" y="204755"/>
            <a:ext cx="8534400" cy="292388"/>
          </a:xfrm>
        </p:spPr>
        <p:txBody>
          <a:bodyPr/>
          <a:lstStyle/>
          <a:p>
            <a:r>
              <a:rPr lang="en-US" dirty="0" smtClean="0"/>
              <a:t>CONJOINT IN PRACTICE:  EXAMPLE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3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4898571" y="1730730"/>
            <a:ext cx="2111829" cy="3679371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>
            <a:spLocks noChangeAspect="1"/>
          </p:cNvSpPr>
          <p:nvPr/>
        </p:nvSpPr>
        <p:spPr bwMode="auto">
          <a:xfrm>
            <a:off x="5083633" y="1937562"/>
            <a:ext cx="1732937" cy="30192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775929" y="5009279"/>
            <a:ext cx="348343" cy="348342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225142" y="4321530"/>
            <a:ext cx="1448858" cy="27887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charset="0"/>
              </a:rPr>
              <a:t>&gt; Slide to unlock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79391" y="204755"/>
            <a:ext cx="8534400" cy="292388"/>
          </a:xfrm>
        </p:spPr>
        <p:txBody>
          <a:bodyPr/>
          <a:lstStyle/>
          <a:p>
            <a:r>
              <a:rPr lang="en-US" dirty="0" smtClean="0"/>
              <a:t>CONJOINT IN PRACTICE</a:t>
            </a:r>
            <a:endParaRPr lang="en-US" dirty="0"/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459698" y="623903"/>
            <a:ext cx="8085587" cy="42450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16" name="Rectangle 5"/>
          <p:cNvSpPr txBox="1">
            <a:spLocks noChangeArrowheads="1"/>
          </p:cNvSpPr>
          <p:nvPr/>
        </p:nvSpPr>
        <p:spPr bwMode="auto">
          <a:xfrm>
            <a:off x="685351" y="662771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Product Attribute Valuation</a:t>
            </a:r>
            <a:endParaRPr lang="en-US" sz="1900" i="1" dirty="0">
              <a:solidFill>
                <a:schemeClr val="tx2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3341919" y="3443324"/>
            <a:ext cx="1883223" cy="90300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Oval 17"/>
          <p:cNvSpPr/>
          <p:nvPr/>
        </p:nvSpPr>
        <p:spPr bwMode="auto">
          <a:xfrm>
            <a:off x="816429" y="2492829"/>
            <a:ext cx="2623457" cy="117117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What is the value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of a product attribute?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0581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464621-6620-46BC-816A-7B8874BC6ED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4" t="24042" r="17429" b="7217"/>
          <a:stretch/>
        </p:blipFill>
        <p:spPr bwMode="auto">
          <a:xfrm>
            <a:off x="420689" y="1306286"/>
            <a:ext cx="7456714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8" t="14049" r="38390" b="18578"/>
          <a:stretch/>
        </p:blipFill>
        <p:spPr bwMode="auto">
          <a:xfrm>
            <a:off x="1331637" y="977673"/>
            <a:ext cx="6545766" cy="5775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78690"/>
            <a:ext cx="8534400" cy="292388"/>
          </a:xfrm>
        </p:spPr>
        <p:txBody>
          <a:bodyPr/>
          <a:lstStyle/>
          <a:p>
            <a:r>
              <a:rPr lang="en-US" dirty="0" smtClean="0"/>
              <a:t>CONJOINT IN PRACTICE</a:t>
            </a:r>
            <a:endParaRPr lang="en-US" dirty="0"/>
          </a:p>
        </p:txBody>
      </p:sp>
      <p:sp>
        <p:nvSpPr>
          <p:cNvPr id="11" name="Rectangle 36"/>
          <p:cNvSpPr>
            <a:spLocks noChangeArrowheads="1"/>
          </p:cNvSpPr>
          <p:nvPr/>
        </p:nvSpPr>
        <p:spPr bwMode="auto">
          <a:xfrm>
            <a:off x="726623" y="427966"/>
            <a:ext cx="6775450" cy="42450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 bwMode="auto">
          <a:xfrm>
            <a:off x="886961" y="472420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Economic Damages in Lawsuits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464621-6620-46BC-816A-7B8874BC6ED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78690"/>
            <a:ext cx="8534400" cy="292388"/>
          </a:xfrm>
        </p:spPr>
        <p:txBody>
          <a:bodyPr/>
          <a:lstStyle/>
          <a:p>
            <a:r>
              <a:rPr lang="en-US" dirty="0" smtClean="0"/>
              <a:t>CONJOINT IN PRACTICE</a:t>
            </a:r>
            <a:endParaRPr lang="en-US" dirty="0"/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6" t="8846" r="38756" b="43545"/>
          <a:stretch/>
        </p:blipFill>
        <p:spPr bwMode="auto">
          <a:xfrm>
            <a:off x="1288496" y="1941106"/>
            <a:ext cx="6534616" cy="4081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 bwMode="auto">
          <a:xfrm>
            <a:off x="2144486" y="2808514"/>
            <a:ext cx="1295400" cy="337457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2024742" y="2852058"/>
            <a:ext cx="1393372" cy="48985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36"/>
          <p:cNvSpPr>
            <a:spLocks noChangeArrowheads="1"/>
          </p:cNvSpPr>
          <p:nvPr/>
        </p:nvSpPr>
        <p:spPr bwMode="auto">
          <a:xfrm>
            <a:off x="737508" y="596715"/>
            <a:ext cx="6775450" cy="42450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 bwMode="auto">
          <a:xfrm>
            <a:off x="897846" y="641169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Economic Damages in Lawsuits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51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" y="158750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741362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36588" y="793750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Steps in the Process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6250" y="1589315"/>
            <a:ext cx="6775450" cy="338554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Specify the attributes and levels in the study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7135" y="2122716"/>
            <a:ext cx="6775450" cy="338554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Generate the design matrix of independent variables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63" y="2656117"/>
            <a:ext cx="6775450" cy="338554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Collect data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061" y="3189518"/>
            <a:ext cx="6775450" cy="338554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Estimate model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61" y="3722919"/>
            <a:ext cx="6775450" cy="338554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Analysis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41248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" y="158750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741362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36588" y="793750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Start with attributes and levels</a:t>
            </a:r>
            <a:endParaRPr lang="en-US" sz="1900" i="1" dirty="0">
              <a:solidFill>
                <a:schemeClr val="tx2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8619"/>
              </p:ext>
            </p:extLst>
          </p:nvPr>
        </p:nvGraphicFramePr>
        <p:xfrm>
          <a:off x="2338859" y="2666452"/>
          <a:ext cx="436831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6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Brand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Engine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Price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Toyota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 HP V6 (22 MPG)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$29,000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Nissan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170 HP V4 (28 MPG)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$27,000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Honda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165 HP Hybrid (39 MPG)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$25,000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ounded Rectangle 11"/>
          <p:cNvSpPr/>
          <p:nvPr/>
        </p:nvSpPr>
        <p:spPr bwMode="auto">
          <a:xfrm>
            <a:off x="2917371" y="1684245"/>
            <a:ext cx="3211286" cy="570547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56478" y="1800241"/>
            <a:ext cx="2533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Attributes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1003371" y="2338695"/>
            <a:ext cx="769995" cy="2138874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3296" tIns="46648" rIns="93296" bIns="4664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7035" y="2773544"/>
            <a:ext cx="430887" cy="126917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Levels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1845569" y="5195144"/>
            <a:ext cx="6536421" cy="730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900" i="1" dirty="0" smtClean="0">
                <a:solidFill>
                  <a:schemeClr val="tx2"/>
                </a:solidFill>
              </a:rPr>
              <a:t>There are 3x3x3=27 possible configurations</a:t>
            </a:r>
          </a:p>
          <a:p>
            <a:pPr marL="342900" indent="-3429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900" i="1" dirty="0" smtClean="0">
                <a:solidFill>
                  <a:schemeClr val="tx2"/>
                </a:solidFill>
              </a:rPr>
              <a:t>Product space grows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23888224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741362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6250" y="1393626"/>
            <a:ext cx="8172676" cy="5539978"/>
          </a:xfrm>
        </p:spPr>
        <p:txBody>
          <a:bodyPr/>
          <a:lstStyle/>
          <a:p>
            <a:r>
              <a:rPr lang="en-US" altLang="en-US" sz="2000" b="1" i="1" dirty="0" smtClean="0">
                <a:solidFill>
                  <a:schemeClr val="tx2"/>
                </a:solidFill>
              </a:rPr>
              <a:t>Design</a:t>
            </a:r>
            <a:endParaRPr lang="en-US" altLang="en-US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2"/>
                </a:solidFill>
              </a:rPr>
              <a:t>T</a:t>
            </a:r>
            <a:r>
              <a:rPr lang="en-US" altLang="en-US" sz="2000" dirty="0" smtClean="0">
                <a:solidFill>
                  <a:schemeClr val="tx2"/>
                </a:solidFill>
              </a:rPr>
              <a:t>he product combinations shown to consumers</a:t>
            </a:r>
            <a:br>
              <a:rPr lang="en-US" altLang="en-US" sz="2000" dirty="0" smtClean="0">
                <a:solidFill>
                  <a:schemeClr val="tx2"/>
                </a:solidFill>
              </a:rPr>
            </a:br>
            <a:endParaRPr lang="en-US" altLang="en-US" sz="2000" dirty="0" smtClean="0">
              <a:solidFill>
                <a:schemeClr val="tx2"/>
              </a:solidFill>
            </a:endParaRPr>
          </a:p>
          <a:p>
            <a:r>
              <a:rPr lang="en-US" altLang="en-US" sz="2000" b="1" i="1" dirty="0" smtClean="0">
                <a:solidFill>
                  <a:schemeClr val="tx2"/>
                </a:solidFill>
              </a:rPr>
              <a:t>Full Factorial Design</a:t>
            </a:r>
            <a:endParaRPr lang="en-US" altLang="en-US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2"/>
                </a:solidFill>
              </a:rPr>
              <a:t>A</a:t>
            </a:r>
            <a:r>
              <a:rPr lang="en-US" altLang="en-US" sz="2000" dirty="0" smtClean="0">
                <a:solidFill>
                  <a:schemeClr val="tx2"/>
                </a:solidFill>
              </a:rPr>
              <a:t> design in which all possible product combinations are shown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tx2"/>
                </a:solidFill>
              </a:rPr>
              <a:t>For example, 3 attributes each with only 2 levels</a:t>
            </a:r>
            <a:br>
              <a:rPr lang="en-US" altLang="en-US" sz="2000" dirty="0" smtClean="0">
                <a:solidFill>
                  <a:schemeClr val="tx2"/>
                </a:solidFill>
              </a:rPr>
            </a:br>
            <a:endParaRPr lang="en-US" altLang="en-US" sz="2000" dirty="0" smtClean="0">
              <a:solidFill>
                <a:schemeClr val="tx2"/>
              </a:solidFill>
            </a:endParaRPr>
          </a:p>
          <a:p>
            <a:r>
              <a:rPr lang="en-US" altLang="en-US" sz="2000" b="1" i="1" dirty="0" smtClean="0">
                <a:solidFill>
                  <a:schemeClr val="tx2"/>
                </a:solidFill>
              </a:rPr>
              <a:t>Fractional Factorial Design</a:t>
            </a:r>
            <a:endParaRPr lang="en-US" altLang="en-US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2"/>
                </a:solidFill>
              </a:rPr>
              <a:t>A</a:t>
            </a:r>
            <a:r>
              <a:rPr lang="en-US" altLang="en-US" sz="2000" dirty="0" smtClean="0">
                <a:solidFill>
                  <a:schemeClr val="tx2"/>
                </a:solidFill>
              </a:rPr>
              <a:t> fraction of the full factorial that permits efficient estimation of the parameters of interest.  Usually seeks to impose orthogonality.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 smtClean="0">
              <a:solidFill>
                <a:schemeClr val="tx2"/>
              </a:solidFill>
            </a:endParaRPr>
          </a:p>
          <a:p>
            <a:r>
              <a:rPr lang="en-US" altLang="en-US" sz="2000" b="1" i="1" dirty="0" smtClean="0">
                <a:solidFill>
                  <a:schemeClr val="tx2"/>
                </a:solidFill>
              </a:rPr>
              <a:t>D-Optimal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tx2"/>
                </a:solidFill>
              </a:rPr>
              <a:t>Also a fractional design.  Seeks to minimize covariance of parameter estimates for a given model.  Allows some correlation and permits nonlinear and interaction terms.</a:t>
            </a:r>
            <a:endParaRPr lang="en-US" altLang="en-US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 smtClean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 smtClean="0">
              <a:solidFill>
                <a:schemeClr val="tx2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" y="158750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</a:t>
            </a:r>
            <a:endParaRPr lang="en-US" dirty="0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636588" y="793750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Some Terminology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99305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76200" y="158750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CONJOINT ANALYSIS</a:t>
            </a:r>
            <a:endParaRPr lang="en-US" kern="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741362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8" y="793750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Generate Design</a:t>
            </a:r>
            <a:endParaRPr lang="en-US" sz="1900" i="1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705" t="18211" r="31727" b="18297"/>
          <a:stretch/>
        </p:blipFill>
        <p:spPr>
          <a:xfrm>
            <a:off x="886966" y="1722117"/>
            <a:ext cx="6810086" cy="435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4482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045" t="17597" r="31483" b="18657"/>
          <a:stretch/>
        </p:blipFill>
        <p:spPr>
          <a:xfrm>
            <a:off x="924105" y="2062378"/>
            <a:ext cx="7097352" cy="445913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76200" y="158750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CONJOINT ANALYSIS</a:t>
            </a:r>
            <a:endParaRPr lang="en-US" kern="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741362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8" y="793750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Generate Design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8001" y="2276366"/>
            <a:ext cx="806605" cy="37914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136088" y="2948299"/>
            <a:ext cx="806605" cy="37914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Down Arrow 18"/>
          <p:cNvSpPr/>
          <p:nvPr/>
        </p:nvSpPr>
        <p:spPr bwMode="auto">
          <a:xfrm rot="16200000" flipH="1" flipV="1">
            <a:off x="7791500" y="3263952"/>
            <a:ext cx="223024" cy="468351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21896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76200" y="158750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CONJOINT ANALYSIS IN XLSTAT</a:t>
            </a:r>
            <a:endParaRPr lang="en-US" kern="0" dirty="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476250" y="490991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636588" y="543379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Generate Design</a:t>
            </a:r>
            <a:endParaRPr lang="en-US" sz="1900" i="1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1296793"/>
            <a:ext cx="7350502" cy="442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065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26621" y="1696016"/>
          <a:ext cx="68253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5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Importance of Attributes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40%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30%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10%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20%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Disk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Space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RAM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Weight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Price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Preference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i="1" dirty="0" smtClean="0">
                          <a:solidFill>
                            <a:schemeClr val="tx2"/>
                          </a:solidFill>
                        </a:rPr>
                        <a:t>Lenovo</a:t>
                      </a:r>
                      <a:endParaRPr lang="en-US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i="1" dirty="0" smtClean="0">
                          <a:solidFill>
                            <a:schemeClr val="tx2"/>
                          </a:solidFill>
                        </a:rPr>
                        <a:t>Dell</a:t>
                      </a:r>
                      <a:endParaRPr lang="en-US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i="1" dirty="0" smtClean="0">
                          <a:solidFill>
                            <a:schemeClr val="tx2"/>
                          </a:solidFill>
                        </a:rPr>
                        <a:t>Sony</a:t>
                      </a:r>
                      <a:endParaRPr lang="en-US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524000" y="1281967"/>
            <a:ext cx="563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Multi-Attribute Model for Marc’s Laptop Preferences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525463" y="4700588"/>
          <a:ext cx="74866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38" name="Equation" r:id="rId3" imgW="5384520" imgH="431640" progId="Equation.DSMT4">
                  <p:embed/>
                </p:oleObj>
              </mc:Choice>
              <mc:Fallback>
                <p:oleObj name="Equation" r:id="rId3" imgW="5384520" imgH="43164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5463" y="4700588"/>
                        <a:ext cx="748665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36"/>
          <p:cNvSpPr>
            <a:spLocks noChangeArrowheads="1"/>
          </p:cNvSpPr>
          <p:nvPr/>
        </p:nvSpPr>
        <p:spPr bwMode="auto">
          <a:xfrm>
            <a:off x="525463" y="644627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Value for Functional Attributes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MEASURING CUSTOMER PREFERENCES</a:t>
            </a:r>
            <a:endParaRPr lang="en-US" dirty="0"/>
          </a:p>
        </p:txBody>
      </p:sp>
      <p:cxnSp>
        <p:nvCxnSpPr>
          <p:cNvPr id="5" name="Elbow Connector 4"/>
          <p:cNvCxnSpPr/>
          <p:nvPr/>
        </p:nvCxnSpPr>
        <p:spPr bwMode="auto">
          <a:xfrm>
            <a:off x="1524000" y="5300663"/>
            <a:ext cx="914400" cy="914400"/>
          </a:xfrm>
          <a:prstGeom prst="bentConnector3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Down Arrow 16"/>
          <p:cNvSpPr/>
          <p:nvPr/>
        </p:nvSpPr>
        <p:spPr bwMode="auto">
          <a:xfrm>
            <a:off x="3806372" y="5204558"/>
            <a:ext cx="462416" cy="606397"/>
          </a:xfrm>
          <a:prstGeom prst="down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7452" y="5900738"/>
            <a:ext cx="5483679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How do we get the importance data?</a:t>
            </a:r>
          </a:p>
        </p:txBody>
      </p:sp>
    </p:spTree>
    <p:extLst>
      <p:ext uri="{BB962C8B-B14F-4D97-AF65-F5344CB8AC3E}">
        <p14:creationId xmlns:p14="http://schemas.microsoft.com/office/powerpoint/2010/main" val="241923770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22238" y="470984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CONJOINT ANALYSIS IN XLSTAT</a:t>
            </a:r>
            <a:endParaRPr lang="en-US" kern="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22288" y="803225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82626" y="855613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Generate Design</a:t>
            </a:r>
            <a:endParaRPr lang="en-US" sz="1900" i="1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442" t="17940" r="30692" b="25220"/>
          <a:stretch/>
        </p:blipFill>
        <p:spPr>
          <a:xfrm>
            <a:off x="522288" y="1538344"/>
            <a:ext cx="8098390" cy="439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54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22238" y="470984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CONJOINT ANALYSIS IN XLSTAT</a:t>
            </a:r>
            <a:endParaRPr lang="en-US" kern="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22288" y="803225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82626" y="855613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Generate Design</a:t>
            </a:r>
            <a:endParaRPr lang="en-US" sz="1900" i="1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01" y="1441097"/>
            <a:ext cx="7749258" cy="503167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 bwMode="auto">
          <a:xfrm>
            <a:off x="5484905" y="3557847"/>
            <a:ext cx="585216" cy="35531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0785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22238" y="198841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CONJOINT ANALYSIS IN XLSTAT</a:t>
            </a:r>
            <a:endParaRPr lang="en-US" kern="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22288" y="531082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82626" y="583470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Generate Design</a:t>
            </a:r>
            <a:endParaRPr lang="en-US" sz="1900" i="1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7528" b="16410"/>
          <a:stretch/>
        </p:blipFill>
        <p:spPr>
          <a:xfrm>
            <a:off x="822402" y="1269376"/>
            <a:ext cx="7140498" cy="537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1180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6174006" y="1055904"/>
            <a:ext cx="1959428" cy="2917372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" y="49890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DATA COLLECTION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364326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36588" y="416714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Collect Data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637554" y="1550929"/>
            <a:ext cx="1408794" cy="177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38" indent="-146050"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301625" indent="-152400" algn="l" defTabSz="912813" rtl="0" fontAlgn="base">
              <a:spcBef>
                <a:spcPct val="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441325" indent="-138113" algn="l" defTabSz="912813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5937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10509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15081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19653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24225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b="0" u="sng" kern="0" dirty="0" smtClean="0">
                <a:solidFill>
                  <a:schemeClr val="tx2"/>
                </a:solidFill>
                <a:latin typeface="+mj-lt"/>
              </a:rPr>
              <a:t>Profile #1</a:t>
            </a:r>
          </a:p>
          <a:p>
            <a:pPr>
              <a:lnSpc>
                <a:spcPct val="90000"/>
              </a:lnSpc>
              <a:defRPr/>
            </a:pPr>
            <a:endParaRPr lang="en-US" b="0" u="sng" kern="0" dirty="0" smtClean="0">
              <a:solidFill>
                <a:schemeClr val="tx2"/>
              </a:solidFill>
              <a:latin typeface="+mj-lt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b="0" kern="0" dirty="0" smtClean="0">
                <a:solidFill>
                  <a:schemeClr val="tx2"/>
                </a:solidFill>
                <a:latin typeface="+mj-lt"/>
              </a:rPr>
              <a:t>Nissan</a:t>
            </a:r>
          </a:p>
          <a:p>
            <a:pPr lvl="1">
              <a:lnSpc>
                <a:spcPct val="90000"/>
              </a:lnSpc>
              <a:defRPr/>
            </a:pPr>
            <a:endParaRPr lang="en-US" b="0" kern="0" dirty="0" smtClean="0">
              <a:solidFill>
                <a:schemeClr val="tx2"/>
              </a:solidFill>
              <a:latin typeface="+mj-lt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b="0" kern="0" dirty="0" smtClean="0">
                <a:solidFill>
                  <a:schemeClr val="tx2"/>
                </a:solidFill>
                <a:latin typeface="+mj-lt"/>
              </a:rPr>
              <a:t>200 HP V6 (22 MPG)</a:t>
            </a:r>
          </a:p>
          <a:p>
            <a:pPr lvl="1">
              <a:lnSpc>
                <a:spcPct val="90000"/>
              </a:lnSpc>
              <a:defRPr/>
            </a:pPr>
            <a:endParaRPr lang="en-US" b="0" kern="0" dirty="0" smtClean="0">
              <a:solidFill>
                <a:schemeClr val="tx2"/>
              </a:solidFill>
              <a:latin typeface="+mj-lt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b="0" kern="0" dirty="0" smtClean="0">
                <a:solidFill>
                  <a:schemeClr val="tx2"/>
                </a:solidFill>
                <a:latin typeface="+mj-lt"/>
              </a:rPr>
              <a:t>$29,000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5086708" y="2670807"/>
            <a:ext cx="696685" cy="195628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7681" y="4628906"/>
            <a:ext cx="74701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12 profiles to be rated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does respondent do?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Rate each profile in terms of purchase likelihood (1 to </a:t>
            </a:r>
            <a:r>
              <a:rPr lang="en-US" dirty="0">
                <a:solidFill>
                  <a:schemeClr val="tx2"/>
                </a:solidFill>
              </a:rPr>
              <a:t>7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Rank order the 12 profiles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For each profile, would you buy (yes/no)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87" y="936435"/>
            <a:ext cx="3974509" cy="346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0957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" y="49890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DATA AND MODELS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418756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36588" y="471144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Collect Data and Estimate Model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3662" y="968651"/>
            <a:ext cx="89915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First let’s think about the dependent variable (</a:t>
            </a:r>
            <a:r>
              <a:rPr lang="en-US" sz="2000" i="1" dirty="0" smtClean="0">
                <a:solidFill>
                  <a:schemeClr val="tx2"/>
                </a:solidFill>
              </a:rPr>
              <a:t>y</a:t>
            </a:r>
            <a:r>
              <a:rPr lang="en-US" sz="2000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What does respondent do?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Rate each profile in terms of purchase likelihood (1 to 10)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Rank order the profiles in terms of purchase likelihood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For each profile, would you buy (yes/no)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How to analyze the data?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Ratings Data---OLS Regression (or Ordered Choice Model)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Rankings Data---OLS Regression (or Ranking Choice Model)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Choice Data---Discrete Choice Model (not OLS Regression!)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66595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" y="158750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MODELS</a:t>
            </a:r>
            <a:endParaRPr lang="en-US" dirty="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476250" y="560274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636588" y="612662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Model Estimation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250" y="1165867"/>
            <a:ext cx="89915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Now let’s think about independent variables (</a:t>
            </a:r>
            <a:r>
              <a:rPr lang="en-US" sz="2000" i="1" dirty="0">
                <a:solidFill>
                  <a:schemeClr val="tx2"/>
                </a:solidFill>
              </a:rPr>
              <a:t>X</a:t>
            </a:r>
            <a:r>
              <a:rPr lang="en-US" sz="2000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How would we capture brand as an independent variable?</a:t>
            </a:r>
          </a:p>
        </p:txBody>
      </p:sp>
      <p:sp>
        <p:nvSpPr>
          <p:cNvPr id="14" name="Right Arrow 13"/>
          <p:cNvSpPr/>
          <p:nvPr/>
        </p:nvSpPr>
        <p:spPr bwMode="auto">
          <a:xfrm>
            <a:off x="4939391" y="3765948"/>
            <a:ext cx="391927" cy="500743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82" y="2166283"/>
            <a:ext cx="4416121" cy="38541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058" y="2176326"/>
            <a:ext cx="2461860" cy="385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7402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53" y="2166283"/>
            <a:ext cx="2461860" cy="385416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" y="158750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MODELS</a:t>
            </a:r>
            <a:endParaRPr lang="en-US" dirty="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476250" y="560274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636588" y="612662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Model Estimation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250" y="1165867"/>
            <a:ext cx="89915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Now let’s think about independent variables (</a:t>
            </a:r>
            <a:r>
              <a:rPr lang="en-US" sz="2000" i="1" dirty="0">
                <a:solidFill>
                  <a:schemeClr val="tx2"/>
                </a:solidFill>
              </a:rPr>
              <a:t>X</a:t>
            </a:r>
            <a:r>
              <a:rPr lang="en-US" sz="2000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How would we capture brand as an independent variable?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73419" y="2166283"/>
            <a:ext cx="813594" cy="3854161"/>
          </a:xfrm>
          <a:prstGeom prst="rect">
            <a:avLst/>
          </a:prstGeom>
          <a:solidFill>
            <a:schemeClr val="accent3">
              <a:lumMod val="85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8116" y="2263697"/>
            <a:ext cx="31486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Dummy coding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have </a:t>
            </a:r>
            <a:r>
              <a:rPr lang="en-US" i="1" dirty="0" smtClean="0">
                <a:solidFill>
                  <a:schemeClr val="tx2"/>
                </a:solidFill>
              </a:rPr>
              <a:t>J </a:t>
            </a:r>
            <a:r>
              <a:rPr lang="en-US" dirty="0" smtClean="0">
                <a:solidFill>
                  <a:schemeClr val="tx2"/>
                </a:solidFill>
              </a:rPr>
              <a:t>categories you need only </a:t>
            </a:r>
            <a:r>
              <a:rPr lang="en-US" i="1" dirty="0" smtClean="0">
                <a:solidFill>
                  <a:schemeClr val="tx2"/>
                </a:solidFill>
              </a:rPr>
              <a:t>J</a:t>
            </a:r>
            <a:r>
              <a:rPr lang="en-US" dirty="0" smtClean="0">
                <a:solidFill>
                  <a:schemeClr val="tx2"/>
                </a:solidFill>
              </a:rPr>
              <a:t>-1 dummy variables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Estimate J-1 regression coefficients</a:t>
            </a: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18947556"/>
              </p:ext>
            </p:extLst>
          </p:nvPr>
        </p:nvGraphicFramePr>
        <p:xfrm>
          <a:off x="4550227" y="4213706"/>
          <a:ext cx="3117397" cy="2119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 rot="19629156">
            <a:off x="5170698" y="5169292"/>
            <a:ext cx="2359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>
                    <a:alpha val="50000"/>
                  </a:srgbClr>
                </a:solidFill>
              </a:rPr>
              <a:t>EXAMPLE</a:t>
            </a:r>
            <a:endParaRPr lang="en-US" dirty="0">
              <a:solidFill>
                <a:srgbClr val="FF0000">
                  <a:alpha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50285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Graphic spid="2" grpId="0">
        <p:bldAsOne/>
      </p:bldGraphic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" y="158750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MODELS</a:t>
            </a:r>
            <a:endParaRPr lang="en-US" dirty="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476250" y="560274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636588" y="612662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Model Estimation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250" y="1165867"/>
            <a:ext cx="89915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Now let’s think about independent variables (</a:t>
            </a:r>
            <a:r>
              <a:rPr lang="en-US" sz="2000" i="1" dirty="0">
                <a:solidFill>
                  <a:schemeClr val="tx2"/>
                </a:solidFill>
              </a:rPr>
              <a:t>X</a:t>
            </a:r>
            <a:r>
              <a:rPr lang="en-US" sz="2000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How would we capture price as an independent variable?</a:t>
            </a:r>
          </a:p>
        </p:txBody>
      </p:sp>
      <p:sp>
        <p:nvSpPr>
          <p:cNvPr id="14" name="Right Arrow 13"/>
          <p:cNvSpPr/>
          <p:nvPr/>
        </p:nvSpPr>
        <p:spPr bwMode="auto">
          <a:xfrm>
            <a:off x="5121323" y="3668310"/>
            <a:ext cx="391927" cy="500743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82" y="2166283"/>
            <a:ext cx="4416121" cy="38541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770" y="2167720"/>
            <a:ext cx="2461860" cy="385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3606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" y="158750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MODELS</a:t>
            </a:r>
            <a:endParaRPr lang="en-US" dirty="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476250" y="560274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636588" y="612662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Model Estimation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250" y="1165867"/>
            <a:ext cx="89915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Now let’s think about independent variables (</a:t>
            </a:r>
            <a:r>
              <a:rPr lang="en-US" sz="2000" i="1" dirty="0">
                <a:solidFill>
                  <a:schemeClr val="tx2"/>
                </a:solidFill>
              </a:rPr>
              <a:t>X</a:t>
            </a:r>
            <a:r>
              <a:rPr lang="en-US" sz="2000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How would we capture price as an independent variable?</a:t>
            </a:r>
          </a:p>
        </p:txBody>
      </p:sp>
      <p:sp>
        <p:nvSpPr>
          <p:cNvPr id="3" name="Right Arrow 2"/>
          <p:cNvSpPr/>
          <p:nvPr/>
        </p:nvSpPr>
        <p:spPr bwMode="auto">
          <a:xfrm>
            <a:off x="6438063" y="3574248"/>
            <a:ext cx="391927" cy="500743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42036" y="2819507"/>
            <a:ext cx="3117397" cy="2119085"/>
            <a:chOff x="3169893" y="2819507"/>
            <a:chExt cx="3117397" cy="2119085"/>
          </a:xfrm>
        </p:grpSpPr>
        <p:graphicFrame>
          <p:nvGraphicFramePr>
            <p:cNvPr id="21" name="Chart 20"/>
            <p:cNvGraphicFramePr/>
            <p:nvPr>
              <p:extLst>
                <p:ext uri="{D42A27DB-BD31-4B8C-83A1-F6EECF244321}">
                  <p14:modId xmlns:p14="http://schemas.microsoft.com/office/powerpoint/2010/main" val="2424374819"/>
                </p:ext>
              </p:extLst>
            </p:nvPr>
          </p:nvGraphicFramePr>
          <p:xfrm>
            <a:off x="3169893" y="2819507"/>
            <a:ext cx="3117397" cy="21190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5" name="TextBox 24"/>
            <p:cNvSpPr txBox="1"/>
            <p:nvPr/>
          </p:nvSpPr>
          <p:spPr>
            <a:xfrm rot="19629156">
              <a:off x="3767174" y="3709771"/>
              <a:ext cx="23594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>
                      <a:alpha val="50000"/>
                    </a:srgbClr>
                  </a:solidFill>
                </a:rPr>
                <a:t>EXAMPLE</a:t>
              </a:r>
              <a:endParaRPr lang="en-US" dirty="0">
                <a:solidFill>
                  <a:srgbClr val="FF0000">
                    <a:alpha val="50000"/>
                  </a:srgbClr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 bwMode="auto">
            <a:xfrm>
              <a:off x="4287038" y="3096946"/>
              <a:ext cx="1489802" cy="1037916"/>
            </a:xfrm>
            <a:prstGeom prst="line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24" y="2166283"/>
            <a:ext cx="2461860" cy="3854161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 bwMode="auto">
          <a:xfrm>
            <a:off x="2976405" y="3552477"/>
            <a:ext cx="391927" cy="500743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130" y="2207781"/>
            <a:ext cx="837540" cy="385416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>
            <a:off x="1907363" y="2166283"/>
            <a:ext cx="813594" cy="3854161"/>
          </a:xfrm>
          <a:prstGeom prst="rect">
            <a:avLst/>
          </a:prstGeom>
          <a:solidFill>
            <a:schemeClr val="accent3">
              <a:lumMod val="85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36640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" y="158750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MODELS</a:t>
            </a:r>
            <a:endParaRPr lang="en-US" dirty="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476250" y="560274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636588" y="612662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Model Estimation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250" y="1165867"/>
            <a:ext cx="89915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We could code price as a linear attribute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Only requires one regression coefficient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88078" y="3258446"/>
            <a:ext cx="1426028" cy="1077218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Price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/>
                </a:solidFill>
              </a:rPr>
              <a:t>Weight from Regression:  -0.75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37314" y="2835613"/>
            <a:ext cx="3864429" cy="2185214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Price Increase from $25K to $26K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(26-25) x (-0.75) = -0.75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Price Increase from $26K to $27K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en-US" dirty="0" smtClean="0">
                <a:solidFill>
                  <a:schemeClr val="tx2"/>
                </a:solidFill>
              </a:rPr>
              <a:t>27-26) </a:t>
            </a:r>
            <a:r>
              <a:rPr lang="en-US" dirty="0">
                <a:solidFill>
                  <a:schemeClr val="tx2"/>
                </a:solidFill>
              </a:rPr>
              <a:t>x (-</a:t>
            </a:r>
            <a:r>
              <a:rPr lang="en-US" dirty="0" smtClean="0">
                <a:solidFill>
                  <a:schemeClr val="tx2"/>
                </a:solidFill>
              </a:rPr>
              <a:t>0.75) </a:t>
            </a:r>
            <a:r>
              <a:rPr lang="en-US" dirty="0">
                <a:solidFill>
                  <a:schemeClr val="tx2"/>
                </a:solidFill>
              </a:rPr>
              <a:t>= -</a:t>
            </a:r>
            <a:r>
              <a:rPr lang="en-US" dirty="0" smtClean="0">
                <a:solidFill>
                  <a:schemeClr val="tx2"/>
                </a:solidFill>
              </a:rPr>
              <a:t>0.75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Price Increase from $25K to $29K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(29-25) x (-0.75) = -</a:t>
            </a:r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74" y="2166283"/>
            <a:ext cx="837540" cy="385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441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MEASURING CUSTOMER PREFERENCES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B9A6F1-46A1-49F9-A22A-C5D2EC32C5E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 bwMode="auto">
          <a:xfrm>
            <a:off x="914401" y="2188028"/>
            <a:ext cx="3026228" cy="3918857"/>
          </a:xfrm>
          <a:prstGeom prst="roundRect">
            <a:avLst/>
          </a:prstGeom>
          <a:solidFill>
            <a:srgbClr val="CCE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6360" y="2623962"/>
            <a:ext cx="21009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Revealed Preference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tx2"/>
                </a:solidFill>
              </a:rPr>
              <a:t>Data from the market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tx2"/>
                </a:solidFill>
              </a:rPr>
              <a:t>Consumers reveal their preferences through choices in the market</a:t>
            </a:r>
            <a:endParaRPr lang="en-US" b="0" dirty="0">
              <a:solidFill>
                <a:schemeClr val="tx2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735286" y="2188028"/>
            <a:ext cx="3026228" cy="3918857"/>
          </a:xfrm>
          <a:prstGeom prst="roundRect">
            <a:avLst/>
          </a:prstGeom>
          <a:solidFill>
            <a:srgbClr val="CCE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97928" y="2623962"/>
            <a:ext cx="2100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Stated Preference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tx2"/>
                </a:solidFill>
              </a:rPr>
              <a:t>Survey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tx2"/>
                </a:solidFill>
              </a:rPr>
              <a:t>Respondents state their preferences or reveal them through experimental ratings, rankings, or choices</a:t>
            </a: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476250" y="741362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636588" y="793750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Two Types of Preference Data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95046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" y="6349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MODELS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342560"/>
            <a:ext cx="7132864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516841" y="394948"/>
            <a:ext cx="71140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Data for Model Estimation:  Example for Single Respondent</a:t>
            </a:r>
            <a:endParaRPr lang="en-US" sz="1900" i="1" dirty="0">
              <a:solidFill>
                <a:schemeClr val="tx2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202334"/>
              </p:ext>
            </p:extLst>
          </p:nvPr>
        </p:nvGraphicFramePr>
        <p:xfrm>
          <a:off x="1803400" y="4440465"/>
          <a:ext cx="5216525" cy="188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49" name="Equation" r:id="rId3" imgW="2603160" imgH="939600" progId="Equation.DSMT4">
                  <p:embed/>
                </p:oleObj>
              </mc:Choice>
              <mc:Fallback>
                <p:oleObj name="Equation" r:id="rId3" imgW="260316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3400" y="4440465"/>
                        <a:ext cx="5216525" cy="1884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rc 8"/>
          <p:cNvSpPr/>
          <p:nvPr/>
        </p:nvSpPr>
        <p:spPr bwMode="auto">
          <a:xfrm>
            <a:off x="1817914" y="4713515"/>
            <a:ext cx="914400" cy="914400"/>
          </a:xfrm>
          <a:prstGeom prst="arc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4898571" y="4324352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942296" y="6390144"/>
            <a:ext cx="6884533" cy="338554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We can use OLS regression analysis to estimate the beta coefficients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41" y="874827"/>
            <a:ext cx="8083531" cy="35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1537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2343647"/>
            <a:ext cx="8070841" cy="20733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213177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MODELS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549388"/>
            <a:ext cx="7132864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516841" y="601776"/>
            <a:ext cx="71140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Model Coefficients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2563" y="2002695"/>
            <a:ext cx="3431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for One Individual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9307626">
            <a:off x="3828734" y="3110745"/>
            <a:ext cx="2287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>
                    <a:alpha val="50000"/>
                  </a:srgbClr>
                </a:solidFill>
              </a:rPr>
              <a:t>EXAMPLE</a:t>
            </a:r>
            <a:endParaRPr lang="en-US" sz="3200" dirty="0">
              <a:solidFill>
                <a:srgbClr val="FF0000">
                  <a:alpha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65763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" y="158750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REVIEW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560274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36588" y="612662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Analysis:  Attribute Importance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14" name="Rectangle 5"/>
          <p:cNvSpPr txBox="1">
            <a:spLocks noChangeArrowheads="1"/>
          </p:cNvSpPr>
          <p:nvPr/>
        </p:nvSpPr>
        <p:spPr bwMode="auto">
          <a:xfrm>
            <a:off x="476250" y="1743329"/>
            <a:ext cx="839855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chemeClr val="tx2"/>
                </a:solidFill>
              </a:rPr>
              <a:t>Between brand and price which is the more important attribute and why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3744234" y="3973000"/>
            <a:ext cx="457200" cy="0"/>
          </a:xfrm>
          <a:prstGeom prst="straightConnector1">
            <a:avLst/>
          </a:prstGeom>
          <a:noFill/>
          <a:ln w="1174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39" y="2565637"/>
            <a:ext cx="4581091" cy="3141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4" y="2565637"/>
            <a:ext cx="3692791" cy="287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6246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 bwMode="auto">
          <a:xfrm>
            <a:off x="5735470" y="3444361"/>
            <a:ext cx="2005426" cy="283816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3428982" y="3453729"/>
            <a:ext cx="2005426" cy="283816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OUTPUT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381856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92352"/>
              </p:ext>
            </p:extLst>
          </p:nvPr>
        </p:nvGraphicFramePr>
        <p:xfrm>
          <a:off x="1735713" y="901636"/>
          <a:ext cx="436831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Brand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Engine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Price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Toyota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HP Hybrid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$27,000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301277"/>
              </p:ext>
            </p:extLst>
          </p:nvPr>
        </p:nvGraphicFramePr>
        <p:xfrm>
          <a:off x="1746865" y="1757081"/>
          <a:ext cx="436831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Brand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Engine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Price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Honda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200 HP V6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$25,000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Preference Analysis and Brand Value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481359" y="954239"/>
            <a:ext cx="1148672" cy="58665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Concept 1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92511" y="1798813"/>
            <a:ext cx="1148672" cy="58665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Concept 2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727273" y="2953025"/>
            <a:ext cx="1486919" cy="309651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Concept 1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906465" y="2953757"/>
            <a:ext cx="1486919" cy="309651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Concept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26238" y="3529087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4.22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3483429" y="4071789"/>
            <a:ext cx="380546" cy="33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9781" y="4062492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2.92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83429" y="4709584"/>
            <a:ext cx="380546" cy="33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069781" y="4700287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72544" y="5373080"/>
            <a:ext cx="380546" cy="33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58896" y="5363783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-0.36</a:t>
            </a:r>
            <a:endParaRPr lang="en-US" sz="1400" dirty="0"/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3472544" y="5909883"/>
            <a:ext cx="1743696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4080664" y="5984119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6.79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6420029" y="3514220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4.22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5877220" y="4056922"/>
            <a:ext cx="380546" cy="33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463572" y="4047625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7220" y="4694717"/>
            <a:ext cx="380546" cy="33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463572" y="4685420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-1.28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5866335" y="5358213"/>
            <a:ext cx="380546" cy="33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452687" y="5348916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5866335" y="5895016"/>
            <a:ext cx="1743696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6474455" y="5969252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2.94</a:t>
            </a:r>
            <a:endParaRPr lang="en-US" sz="14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4" y="3440912"/>
            <a:ext cx="3138872" cy="24435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6990" y="3182646"/>
            <a:ext cx="2648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Respondent 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651231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 bwMode="auto">
          <a:xfrm>
            <a:off x="5735470" y="3444361"/>
            <a:ext cx="2005426" cy="283816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3428982" y="3453729"/>
            <a:ext cx="2005426" cy="283816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3727273" y="2953025"/>
            <a:ext cx="1486919" cy="309651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Concept 1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5906465" y="2953757"/>
            <a:ext cx="1486919" cy="309651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Concept 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26238" y="3529087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4.22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3483429" y="4071789"/>
            <a:ext cx="380546" cy="33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069781" y="4062492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2.92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3483429" y="4709584"/>
            <a:ext cx="380546" cy="33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069781" y="4700287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72544" y="5373080"/>
            <a:ext cx="380546" cy="33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058896" y="5363783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cxnSp>
        <p:nvCxnSpPr>
          <p:cNvPr id="66" name="Straight Connector 65"/>
          <p:cNvCxnSpPr/>
          <p:nvPr/>
        </p:nvCxnSpPr>
        <p:spPr bwMode="auto">
          <a:xfrm>
            <a:off x="3472544" y="5909883"/>
            <a:ext cx="1743696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4080664" y="5984119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</a:t>
            </a:r>
            <a:r>
              <a:rPr lang="en-US" sz="1400" dirty="0" smtClean="0"/>
              <a:t>.14</a:t>
            </a:r>
            <a:endParaRPr lang="en-US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6420029" y="3514220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4.22</a:t>
            </a:r>
            <a:endParaRPr 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5877220" y="4056922"/>
            <a:ext cx="380546" cy="33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463572" y="4047625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877220" y="4694717"/>
            <a:ext cx="380546" cy="33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463572" y="4685420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73" name="TextBox 72"/>
          <p:cNvSpPr txBox="1"/>
          <p:nvPr/>
        </p:nvSpPr>
        <p:spPr>
          <a:xfrm>
            <a:off x="5866335" y="5358213"/>
            <a:ext cx="380546" cy="33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6452687" y="5348916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cxnSp>
        <p:nvCxnSpPr>
          <p:cNvPr id="75" name="Straight Connector 74"/>
          <p:cNvCxnSpPr/>
          <p:nvPr/>
        </p:nvCxnSpPr>
        <p:spPr bwMode="auto">
          <a:xfrm>
            <a:off x="5866335" y="5895016"/>
            <a:ext cx="1743696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TextBox 75"/>
          <p:cNvSpPr txBox="1"/>
          <p:nvPr/>
        </p:nvSpPr>
        <p:spPr>
          <a:xfrm>
            <a:off x="6474455" y="5969252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4.22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REVIEW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381856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Brand Value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7010400" y="3289138"/>
            <a:ext cx="2013817" cy="309651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2"/>
                </a:solidFill>
              </a:rPr>
              <a:t>2.92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point difference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7010399" y="3758796"/>
            <a:ext cx="2013817" cy="740538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Toyota can be $29,000</a:t>
            </a:r>
            <a:r>
              <a:rPr kumimoji="0" lang="en-US" sz="14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and still be preferred</a:t>
            </a: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/>
          </p:nvPr>
        </p:nvGraphicFramePr>
        <p:xfrm>
          <a:off x="1735713" y="901636"/>
          <a:ext cx="436831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Brand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Engine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Price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Toyota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HP Hybrid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$25,000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1746865" y="1757081"/>
          <a:ext cx="436831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Brand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Engine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Price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Honda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165 HP Hybrid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$25,000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" name="Rectangle 52"/>
          <p:cNvSpPr/>
          <p:nvPr/>
        </p:nvSpPr>
        <p:spPr bwMode="auto">
          <a:xfrm>
            <a:off x="481359" y="954239"/>
            <a:ext cx="1148672" cy="58665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Concept 1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492511" y="1798813"/>
            <a:ext cx="1148672" cy="58665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Concept 2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4" y="3440912"/>
            <a:ext cx="3138872" cy="244351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86990" y="3182646"/>
            <a:ext cx="2648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Respondent 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6208046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 bwMode="auto">
          <a:xfrm>
            <a:off x="5735470" y="3444361"/>
            <a:ext cx="2005426" cy="283816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3428982" y="3453729"/>
            <a:ext cx="2005426" cy="283816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3727273" y="2953025"/>
            <a:ext cx="1486919" cy="309651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Concept 1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5906465" y="2953757"/>
            <a:ext cx="1486919" cy="309651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Concept 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26238" y="3529087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5.59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3483429" y="4071789"/>
            <a:ext cx="380546" cy="33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069781" y="4062492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0.89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3483429" y="4709584"/>
            <a:ext cx="380546" cy="33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069781" y="4700287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72544" y="5373080"/>
            <a:ext cx="380546" cy="33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058896" y="5363783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cxnSp>
        <p:nvCxnSpPr>
          <p:cNvPr id="66" name="Straight Connector 65"/>
          <p:cNvCxnSpPr/>
          <p:nvPr/>
        </p:nvCxnSpPr>
        <p:spPr bwMode="auto">
          <a:xfrm>
            <a:off x="3472544" y="5909883"/>
            <a:ext cx="1743696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4080664" y="5984119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6.49</a:t>
            </a:r>
            <a:endParaRPr lang="en-US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6420029" y="3514220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5.59</a:t>
            </a:r>
            <a:endParaRPr 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5877220" y="4056922"/>
            <a:ext cx="380546" cy="33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463572" y="4047625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877220" y="4694717"/>
            <a:ext cx="380546" cy="33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463572" y="4685420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73" name="TextBox 72"/>
          <p:cNvSpPr txBox="1"/>
          <p:nvPr/>
        </p:nvSpPr>
        <p:spPr>
          <a:xfrm>
            <a:off x="5866335" y="5358213"/>
            <a:ext cx="380546" cy="33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6452687" y="5348916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cxnSp>
        <p:nvCxnSpPr>
          <p:cNvPr id="75" name="Straight Connector 74"/>
          <p:cNvCxnSpPr/>
          <p:nvPr/>
        </p:nvCxnSpPr>
        <p:spPr bwMode="auto">
          <a:xfrm>
            <a:off x="5866335" y="5895016"/>
            <a:ext cx="1743696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TextBox 75"/>
          <p:cNvSpPr txBox="1"/>
          <p:nvPr/>
        </p:nvSpPr>
        <p:spPr>
          <a:xfrm>
            <a:off x="6474455" y="5969252"/>
            <a:ext cx="87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5.59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OUTPUT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381856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Brand Value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7010400" y="3289138"/>
            <a:ext cx="2013817" cy="309651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2"/>
                </a:solidFill>
              </a:rPr>
              <a:t>0.89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point difference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7010399" y="3758796"/>
            <a:ext cx="2013817" cy="740538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Toyota can be $27,000 and still be slightly preferred</a:t>
            </a: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896720"/>
              </p:ext>
            </p:extLst>
          </p:nvPr>
        </p:nvGraphicFramePr>
        <p:xfrm>
          <a:off x="1735713" y="901636"/>
          <a:ext cx="436831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Brand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Engine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Price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Toyota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HP Hybrid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$25,000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244723"/>
              </p:ext>
            </p:extLst>
          </p:nvPr>
        </p:nvGraphicFramePr>
        <p:xfrm>
          <a:off x="1746865" y="1757081"/>
          <a:ext cx="436831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Brand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Engine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Price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Honda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165 HP Hybrid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$25,000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" name="Rectangle 52"/>
          <p:cNvSpPr/>
          <p:nvPr/>
        </p:nvSpPr>
        <p:spPr bwMode="auto">
          <a:xfrm>
            <a:off x="481359" y="954239"/>
            <a:ext cx="1148672" cy="58665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Concept 1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492511" y="1798813"/>
            <a:ext cx="1148672" cy="58665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Concept 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725672"/>
            <a:ext cx="3138872" cy="2227272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331416" y="3443963"/>
            <a:ext cx="2648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Respondent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5375504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4016" b="6879"/>
          <a:stretch/>
        </p:blipFill>
        <p:spPr>
          <a:xfrm>
            <a:off x="843777" y="1238291"/>
            <a:ext cx="7039173" cy="558795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IN XLSTAT</a:t>
            </a:r>
            <a:endParaRPr lang="en-US" dirty="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476250" y="381856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Click on Conjoint Analysis Ribbon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94603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5870" b="7230"/>
          <a:stretch/>
        </p:blipFill>
        <p:spPr>
          <a:xfrm>
            <a:off x="632832" y="861742"/>
            <a:ext cx="7330068" cy="5964508"/>
          </a:xfrm>
          <a:prstGeom prst="rect">
            <a:avLst/>
          </a:prstGeom>
        </p:spPr>
      </p:pic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381856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Load Responses and Profiles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IN XLSTAT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0938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5089" b="7057"/>
          <a:stretch/>
        </p:blipFill>
        <p:spPr>
          <a:xfrm>
            <a:off x="543622" y="882345"/>
            <a:ext cx="7419278" cy="5975655"/>
          </a:xfrm>
          <a:prstGeom prst="rect">
            <a:avLst/>
          </a:prstGeom>
        </p:spPr>
      </p:pic>
      <p:sp>
        <p:nvSpPr>
          <p:cNvPr id="10" name="Rectangle 36"/>
          <p:cNvSpPr>
            <a:spLocks noChangeArrowheads="1"/>
          </p:cNvSpPr>
          <p:nvPr/>
        </p:nvSpPr>
        <p:spPr bwMode="auto">
          <a:xfrm>
            <a:off x="476250" y="381856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Select Response Type (Rating) and Method (OLS)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IN XLSTAT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 bwMode="auto">
          <a:xfrm>
            <a:off x="5018314" y="3110922"/>
            <a:ext cx="914399" cy="25276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823856" y="3731408"/>
            <a:ext cx="914399" cy="25276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5181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5675" b="6883"/>
          <a:stretch/>
        </p:blipFill>
        <p:spPr>
          <a:xfrm>
            <a:off x="486937" y="871190"/>
            <a:ext cx="7352371" cy="5986810"/>
          </a:xfrm>
          <a:prstGeom prst="rect">
            <a:avLst/>
          </a:prstGeom>
        </p:spPr>
      </p:pic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381856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Select Constraint (a1=0)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IN XLSTAT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4256314" y="3470151"/>
            <a:ext cx="914399" cy="25276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53070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B9A6F1-46A1-49F9-A22A-C5D2EC32C5E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8850" name="Picture 2" descr="http://www.psdgraphics.com/file/credit-ca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334532"/>
            <a:ext cx="2869813" cy="200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476250" y="741362"/>
            <a:ext cx="6775450" cy="37986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r>
              <a:rPr lang="en-US" i="1" dirty="0" smtClean="0">
                <a:solidFill>
                  <a:schemeClr val="tx2"/>
                </a:solidFill>
              </a:rPr>
              <a:t>Stated Preferences, Directly Elicited from Consumers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MEASURING CUSTOMER PREFERENCES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578679" y="2519588"/>
            <a:ext cx="5206093" cy="19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38" indent="-146050"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301625" indent="-152400" algn="l" defTabSz="912813" rtl="0" fontAlgn="base">
              <a:spcBef>
                <a:spcPct val="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441325" indent="-138113" algn="l" defTabSz="912813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5937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10509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15081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19653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24225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149225" lvl="2" indent="0">
              <a:buNone/>
            </a:pPr>
            <a:r>
              <a:rPr lang="en-US" altLang="en-US" sz="2000" b="0" i="1" kern="0" dirty="0" smtClean="0">
                <a:solidFill>
                  <a:schemeClr val="tx2"/>
                </a:solidFill>
              </a:rPr>
              <a:t>How important are the following attributes?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en-US" sz="2000" b="0" kern="0" dirty="0">
                <a:solidFill>
                  <a:schemeClr val="tx2"/>
                </a:solidFill>
              </a:rPr>
              <a:t>b</a:t>
            </a:r>
            <a:r>
              <a:rPr lang="en-US" altLang="en-US" sz="2000" b="0" kern="0" dirty="0" smtClean="0">
                <a:solidFill>
                  <a:schemeClr val="tx2"/>
                </a:solidFill>
              </a:rPr>
              <a:t>rand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en-US" sz="2000" b="0" kern="0" dirty="0" smtClean="0">
                <a:solidFill>
                  <a:schemeClr val="tx2"/>
                </a:solidFill>
              </a:rPr>
              <a:t>interest rate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en-US" sz="2000" b="0" kern="0" dirty="0">
                <a:solidFill>
                  <a:schemeClr val="tx2"/>
                </a:solidFill>
              </a:rPr>
              <a:t>a</a:t>
            </a:r>
            <a:r>
              <a:rPr lang="en-US" altLang="en-US" sz="2000" b="0" kern="0" dirty="0" smtClean="0">
                <a:solidFill>
                  <a:schemeClr val="tx2"/>
                </a:solidFill>
              </a:rPr>
              <a:t>nnual fee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en-US" sz="2000" b="0" kern="0" dirty="0" smtClean="0">
                <a:solidFill>
                  <a:schemeClr val="tx2"/>
                </a:solidFill>
              </a:rPr>
              <a:t>credit limit</a:t>
            </a:r>
          </a:p>
          <a:p>
            <a:endParaRPr lang="en-US" altLang="en-US" sz="2400" b="0" kern="0" dirty="0" smtClean="0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78768" y="1472755"/>
            <a:ext cx="732223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If we want to know attribute importance  could  we just ask people directly?</a:t>
            </a:r>
          </a:p>
        </p:txBody>
      </p:sp>
    </p:spTree>
    <p:extLst>
      <p:ext uri="{BB962C8B-B14F-4D97-AF65-F5344CB8AC3E}">
        <p14:creationId xmlns:p14="http://schemas.microsoft.com/office/powerpoint/2010/main" val="63847659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381856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Behold!  Results!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IN XLSTAT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158875"/>
            <a:ext cx="78295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2408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1016068"/>
            <a:ext cx="8051807" cy="2900161"/>
          </a:xfrm>
          <a:prstGeom prst="rect">
            <a:avLst/>
          </a:prstGeom>
        </p:spPr>
      </p:pic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476250" y="381856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Utilities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IN XLSTAT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1512" y="4570367"/>
            <a:ext cx="5307106" cy="7078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How to interpret the Intercept?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What about the other coefficients?</a:t>
            </a:r>
          </a:p>
        </p:txBody>
      </p:sp>
    </p:spTree>
    <p:extLst>
      <p:ext uri="{BB962C8B-B14F-4D97-AF65-F5344CB8AC3E}">
        <p14:creationId xmlns:p14="http://schemas.microsoft.com/office/powerpoint/2010/main" val="309507976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173" y="901195"/>
            <a:ext cx="4999511" cy="3239951"/>
          </a:xfrm>
          <a:prstGeom prst="rect">
            <a:avLst/>
          </a:prstGeom>
        </p:spPr>
      </p:pic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381856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Utilities:  Descriptive Stats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IN XLSTAT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316" y="4285917"/>
            <a:ext cx="4397086" cy="251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4115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" y="158750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REVIEW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560274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36588" y="612662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Analysis:  Attribute Importance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14" name="Rectangle 5"/>
          <p:cNvSpPr txBox="1">
            <a:spLocks noChangeArrowheads="1"/>
          </p:cNvSpPr>
          <p:nvPr/>
        </p:nvSpPr>
        <p:spPr bwMode="auto">
          <a:xfrm>
            <a:off x="476250" y="1743329"/>
            <a:ext cx="839855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chemeClr val="tx2"/>
                </a:solidFill>
              </a:rPr>
              <a:t>Between brand and price which is the more important attribute and why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3744234" y="3973000"/>
            <a:ext cx="457200" cy="0"/>
          </a:xfrm>
          <a:prstGeom prst="straightConnector1">
            <a:avLst/>
          </a:prstGeom>
          <a:noFill/>
          <a:ln w="1174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39" y="2565637"/>
            <a:ext cx="4581091" cy="3141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4" y="2565637"/>
            <a:ext cx="3692791" cy="287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9065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476250" y="381856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Attribute Importance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IN XLSTAT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2" y="1687463"/>
            <a:ext cx="8803308" cy="36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1837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2650" b="5669"/>
          <a:stretch/>
        </p:blipFill>
        <p:spPr>
          <a:xfrm>
            <a:off x="669789" y="793131"/>
            <a:ext cx="7698059" cy="6064869"/>
          </a:xfrm>
          <a:prstGeom prst="rect">
            <a:avLst/>
          </a:prstGeom>
        </p:spPr>
      </p:pic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381856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Click on Market Generator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MARKET SIMULATIONS IN XLSTAT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6967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381856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Select Variable Information and Number of Products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MARKET SIMULATIONS IN XLSTAT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3333" b="6190"/>
          <a:stretch/>
        </p:blipFill>
        <p:spPr>
          <a:xfrm>
            <a:off x="342900" y="848807"/>
            <a:ext cx="7620000" cy="603141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 bwMode="auto">
          <a:xfrm>
            <a:off x="4256314" y="3276600"/>
            <a:ext cx="1894115" cy="5442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85603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476249" y="361930"/>
            <a:ext cx="7731047" cy="48687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7158114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Build the Products by Choosing a Brand, Engine and Price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MARKET SIMULATIONS IN XLSTAT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195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39085" t="34560" r="38689" b="40127"/>
          <a:stretch/>
        </p:blipFill>
        <p:spPr>
          <a:xfrm>
            <a:off x="3982843" y="4413509"/>
            <a:ext cx="2709748" cy="17359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39177" t="34598" r="38689" b="40336"/>
          <a:stretch/>
        </p:blipFill>
        <p:spPr>
          <a:xfrm>
            <a:off x="4472781" y="4722850"/>
            <a:ext cx="2698595" cy="17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1353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7821" b="6364"/>
          <a:stretch/>
        </p:blipFill>
        <p:spPr>
          <a:xfrm>
            <a:off x="1903141" y="837736"/>
            <a:ext cx="4821044" cy="6020264"/>
          </a:xfrm>
          <a:prstGeom prst="rect">
            <a:avLst/>
          </a:prstGeom>
        </p:spPr>
      </p:pic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49" y="361930"/>
            <a:ext cx="7731047" cy="48687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7158114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Three Product Market Generated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MARKET SIMULATIONS IN XLSTAT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2651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476249" y="361930"/>
            <a:ext cx="7731047" cy="48687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7158114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Three Product Market:  Compute Total Utility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MARKET SIMULATIONS:  WHAT IS XLSTAT DOING?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48651" b="13474"/>
          <a:stretch/>
        </p:blipFill>
        <p:spPr>
          <a:xfrm>
            <a:off x="1407142" y="1171905"/>
            <a:ext cx="5869259" cy="556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7951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476250" y="741362"/>
            <a:ext cx="6775450" cy="37986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r>
              <a:rPr lang="en-US" i="1" dirty="0" smtClean="0">
                <a:solidFill>
                  <a:schemeClr val="tx2"/>
                </a:solidFill>
              </a:rPr>
              <a:t>Ask Direct Questions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MEASURING CUSTOMER PREFERENCES</a:t>
            </a:r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76250" y="1200604"/>
            <a:ext cx="8793162" cy="227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38" indent="-146050"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301625" indent="-152400" algn="l" defTabSz="912813" rtl="0" fontAlgn="base">
              <a:spcBef>
                <a:spcPct val="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441325" indent="-138113" algn="l" defTabSz="912813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5937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10509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15081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19653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24225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2400" b="0" kern="0" dirty="0" smtClean="0">
                <a:solidFill>
                  <a:schemeClr val="tx2"/>
                </a:solidFill>
              </a:rPr>
              <a:t>How important are the following attributes</a:t>
            </a:r>
          </a:p>
          <a:p>
            <a:pPr lvl="5">
              <a:buFont typeface="Arial" panose="020B0604020202020204" pitchFamily="34" charset="0"/>
              <a:buChar char="•"/>
            </a:pPr>
            <a:r>
              <a:rPr lang="en-US" altLang="en-US" sz="2400" b="0" kern="0" dirty="0">
                <a:solidFill>
                  <a:schemeClr val="tx2"/>
                </a:solidFill>
              </a:rPr>
              <a:t>b</a:t>
            </a:r>
            <a:r>
              <a:rPr lang="en-US" altLang="en-US" sz="2400" b="0" kern="0" dirty="0" smtClean="0">
                <a:solidFill>
                  <a:schemeClr val="tx2"/>
                </a:solidFill>
              </a:rPr>
              <a:t>rand</a:t>
            </a:r>
          </a:p>
          <a:p>
            <a:pPr lvl="5">
              <a:buFont typeface="Arial" panose="020B0604020202020204" pitchFamily="34" charset="0"/>
              <a:buChar char="•"/>
            </a:pPr>
            <a:r>
              <a:rPr lang="en-US" altLang="en-US" sz="2400" b="0" kern="0" dirty="0" smtClean="0">
                <a:solidFill>
                  <a:schemeClr val="tx2"/>
                </a:solidFill>
              </a:rPr>
              <a:t>interest rate</a:t>
            </a:r>
          </a:p>
          <a:p>
            <a:pPr lvl="5">
              <a:buFont typeface="Arial" panose="020B0604020202020204" pitchFamily="34" charset="0"/>
              <a:buChar char="•"/>
            </a:pPr>
            <a:r>
              <a:rPr lang="en-US" altLang="en-US" sz="2400" b="0" kern="0" dirty="0">
                <a:solidFill>
                  <a:schemeClr val="tx2"/>
                </a:solidFill>
              </a:rPr>
              <a:t>a</a:t>
            </a:r>
            <a:r>
              <a:rPr lang="en-US" altLang="en-US" sz="2400" b="0" kern="0" dirty="0" smtClean="0">
                <a:solidFill>
                  <a:schemeClr val="tx2"/>
                </a:solidFill>
              </a:rPr>
              <a:t>nnual fee</a:t>
            </a:r>
          </a:p>
          <a:p>
            <a:pPr lvl="5">
              <a:buFont typeface="Arial" panose="020B0604020202020204" pitchFamily="34" charset="0"/>
              <a:buChar char="•"/>
            </a:pPr>
            <a:r>
              <a:rPr lang="en-US" altLang="en-US" sz="2400" b="0" kern="0" dirty="0" smtClean="0">
                <a:solidFill>
                  <a:schemeClr val="tx2"/>
                </a:solidFill>
              </a:rPr>
              <a:t>credit limit</a:t>
            </a:r>
          </a:p>
          <a:p>
            <a:endParaRPr lang="en-US" altLang="en-US" sz="2800" b="0" kern="0" dirty="0" smtClean="0"/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/>
          </p:nvPr>
        </p:nvGraphicFramePr>
        <p:xfrm>
          <a:off x="1697513" y="3287484"/>
          <a:ext cx="5151415" cy="34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/>
          <p:cNvCxnSpPr/>
          <p:nvPr/>
        </p:nvCxnSpPr>
        <p:spPr bwMode="auto">
          <a:xfrm>
            <a:off x="4861934" y="2373081"/>
            <a:ext cx="3215255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762477" y="1915881"/>
            <a:ext cx="13498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</a:t>
            </a:r>
          </a:p>
          <a:p>
            <a:r>
              <a:rPr lang="en-US" sz="1200" dirty="0" smtClean="0"/>
              <a:t>Not at All Important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811982" y="1905775"/>
            <a:ext cx="1201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10</a:t>
            </a:r>
          </a:p>
          <a:p>
            <a:r>
              <a:rPr lang="en-US" sz="1200" dirty="0" smtClean="0"/>
              <a:t>Very Important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520284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25" y="1648719"/>
            <a:ext cx="6765294" cy="4195057"/>
          </a:xfrm>
          <a:prstGeom prst="rect">
            <a:avLst/>
          </a:prstGeom>
        </p:spPr>
      </p:pic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49" y="361930"/>
            <a:ext cx="7731047" cy="48687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7158114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First Choice Rule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MARKET SIMULATIONS:  WHAT IS XLSTAT DOING???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49" y="1035128"/>
            <a:ext cx="7486651" cy="338554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Product With Highest Utility is Chosen with Certainty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41161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49" y="361930"/>
            <a:ext cx="7731047" cy="48687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7158114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Logit Rule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MARKET SIMULATIONS:  WHAT IS XLSTAT DOING???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49" y="2507809"/>
            <a:ext cx="6964273" cy="43184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6249" y="1035128"/>
            <a:ext cx="7486651" cy="338554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Computes the probability of choice as a function of utility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411448"/>
              </p:ext>
            </p:extLst>
          </p:nvPr>
        </p:nvGraphicFramePr>
        <p:xfrm>
          <a:off x="2314122" y="1560003"/>
          <a:ext cx="3814558" cy="704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27" name="Equation" r:id="rId4" imgW="2476440" imgH="457200" progId="Equation.DSMT4">
                  <p:embed/>
                </p:oleObj>
              </mc:Choice>
              <mc:Fallback>
                <p:oleObj name="Equation" r:id="rId4" imgW="2476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14122" y="1560003"/>
                        <a:ext cx="3814558" cy="704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444127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3236" b="6190"/>
          <a:stretch/>
        </p:blipFill>
        <p:spPr>
          <a:xfrm>
            <a:off x="365203" y="826585"/>
            <a:ext cx="7631151" cy="6031415"/>
          </a:xfrm>
          <a:prstGeom prst="rect">
            <a:avLst/>
          </a:prstGeom>
        </p:spPr>
      </p:pic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49" y="361930"/>
            <a:ext cx="7731047" cy="48687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7158114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Click on Conjoint analysis simulation tool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MARKET SIMULATIONS:  WHAT IS XLSTAT DOING???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7130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6650" b="6190"/>
          <a:stretch/>
        </p:blipFill>
        <p:spPr>
          <a:xfrm>
            <a:off x="722041" y="826585"/>
            <a:ext cx="7240859" cy="6031415"/>
          </a:xfrm>
          <a:prstGeom prst="rect">
            <a:avLst/>
          </a:prstGeom>
        </p:spPr>
      </p:pic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49" y="361930"/>
            <a:ext cx="7731047" cy="48687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7158114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Load Analysis and Market Report Data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MARKET SIMULATIONS IN XLSTAT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0008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66" t="-6244" r="41040" b="6244"/>
          <a:stretch/>
        </p:blipFill>
        <p:spPr>
          <a:xfrm>
            <a:off x="962820" y="361930"/>
            <a:ext cx="6757904" cy="6429375"/>
          </a:xfrm>
          <a:prstGeom prst="rect">
            <a:avLst/>
          </a:prstGeom>
        </p:spPr>
      </p:pic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49" y="361930"/>
            <a:ext cx="7731047" cy="48687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7158114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Select Model (Complete Profile) and Method (First Choice)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MARKET SIMULATIONS IN XLSTAT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 bwMode="auto">
          <a:xfrm>
            <a:off x="3521718" y="4365171"/>
            <a:ext cx="1902126" cy="3156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641461" y="3858295"/>
            <a:ext cx="1902126" cy="3156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2147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8" y="806812"/>
            <a:ext cx="10046675" cy="5928157"/>
          </a:xfrm>
          <a:prstGeom prst="rect">
            <a:avLst/>
          </a:prstGeom>
        </p:spPr>
      </p:pic>
      <p:sp>
        <p:nvSpPr>
          <p:cNvPr id="22" name="Rectangle 36"/>
          <p:cNvSpPr>
            <a:spLocks noChangeArrowheads="1"/>
          </p:cNvSpPr>
          <p:nvPr/>
        </p:nvSpPr>
        <p:spPr bwMode="auto">
          <a:xfrm>
            <a:off x="476249" y="361930"/>
            <a:ext cx="7731047" cy="48687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23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7158114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Simulation Output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MARKET SIMULATIONS IN XLSTAT</a:t>
            </a:r>
            <a:endParaRPr lang="en-US" dirty="0"/>
          </a:p>
        </p:txBody>
      </p:sp>
      <p:pic>
        <p:nvPicPr>
          <p:cNvPr id="92168" name="TX705548" hidden="1"/>
          <p:cNvPicPr>
            <a:picLocks noRo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0"/>
            <a:ext cx="38100" cy="2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21304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4016" b="21279"/>
          <a:stretch/>
        </p:blipFill>
        <p:spPr>
          <a:xfrm>
            <a:off x="747848" y="1462205"/>
            <a:ext cx="7541941" cy="5061259"/>
          </a:xfrm>
          <a:prstGeom prst="rect">
            <a:avLst/>
          </a:prstGeom>
        </p:spPr>
      </p:pic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49" y="361930"/>
            <a:ext cx="7731047" cy="48687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7158114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Using the Logit Rule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MARKET SIMULATIONS IN XLSTAT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4596645" y="4528457"/>
            <a:ext cx="1902126" cy="3156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17209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73" y="1058969"/>
            <a:ext cx="8135711" cy="5379271"/>
          </a:xfrm>
          <a:prstGeom prst="rect">
            <a:avLst/>
          </a:prstGeom>
        </p:spPr>
      </p:pic>
      <p:sp>
        <p:nvSpPr>
          <p:cNvPr id="24" name="Rectangle 36"/>
          <p:cNvSpPr>
            <a:spLocks noChangeArrowheads="1"/>
          </p:cNvSpPr>
          <p:nvPr/>
        </p:nvSpPr>
        <p:spPr bwMode="auto">
          <a:xfrm>
            <a:off x="476249" y="361930"/>
            <a:ext cx="7731047" cy="48687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25" name="Rectangle 5"/>
          <p:cNvSpPr txBox="1">
            <a:spLocks noChangeArrowheads="1"/>
          </p:cNvSpPr>
          <p:nvPr/>
        </p:nvSpPr>
        <p:spPr bwMode="auto">
          <a:xfrm>
            <a:off x="636588" y="434244"/>
            <a:ext cx="7158114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Simulation Output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76200" y="69542"/>
            <a:ext cx="8793162" cy="292388"/>
          </a:xfrm>
        </p:spPr>
        <p:txBody>
          <a:bodyPr/>
          <a:lstStyle/>
          <a:p>
            <a:r>
              <a:rPr lang="en-US" dirty="0" smtClean="0"/>
              <a:t>MARKET SIMULATIONS IN XLSTAT</a:t>
            </a:r>
            <a:endParaRPr lang="en-US" dirty="0"/>
          </a:p>
        </p:txBody>
      </p:sp>
      <p:pic>
        <p:nvPicPr>
          <p:cNvPr id="94217" name="TX829802" hidden="1"/>
          <p:cNvPicPr>
            <a:picLocks noRo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0"/>
            <a:ext cx="38100" cy="2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27690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2238" y="203835"/>
            <a:ext cx="8793162" cy="292388"/>
          </a:xfrm>
        </p:spPr>
        <p:txBody>
          <a:bodyPr/>
          <a:lstStyle/>
          <a:p>
            <a:r>
              <a:rPr lang="en-US" dirty="0" smtClean="0"/>
              <a:t>CONJOINT ANALYSIS REVIEW</a:t>
            </a:r>
            <a:endParaRPr lang="en-US" dirty="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500063" y="670718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636588" y="743032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Elasticities</a:t>
            </a:r>
            <a:endParaRPr lang="en-US" sz="1900" i="1" dirty="0">
              <a:solidFill>
                <a:schemeClr val="tx2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6586179" y="3321217"/>
          <a:ext cx="2443162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1" name="Equation" r:id="rId3" imgW="1460160" imgH="622080" progId="Equation.DSMT4">
                  <p:embed/>
                </p:oleObj>
              </mc:Choice>
              <mc:Fallback>
                <p:oleObj name="Equation" r:id="rId3" imgW="146016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6179" y="3321217"/>
                        <a:ext cx="2443162" cy="1039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6531749" y="2105780"/>
          <a:ext cx="25273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2" name="Equation" r:id="rId5" imgW="1511280" imgH="622080" progId="Equation.DSMT4">
                  <p:embed/>
                </p:oleObj>
              </mc:Choice>
              <mc:Fallback>
                <p:oleObj name="Equation" r:id="rId5" imgW="151128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31749" y="2105780"/>
                        <a:ext cx="25273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6578600" y="4693612"/>
          <a:ext cx="25273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3" name="Equation" r:id="rId7" imgW="1511280" imgH="431640" progId="Equation.DSMT4">
                  <p:embed/>
                </p:oleObj>
              </mc:Choice>
              <mc:Fallback>
                <p:oleObj name="Equation" r:id="rId7" imgW="15112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8600" y="4693612"/>
                        <a:ext cx="2527300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488999803"/>
              </p:ext>
            </p:extLst>
          </p:nvPr>
        </p:nvGraphicFramePr>
        <p:xfrm>
          <a:off x="370114" y="1244003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4697" y="5414337"/>
            <a:ext cx="4086181" cy="12974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5772" y="5912780"/>
            <a:ext cx="1083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Honda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15772" y="6163832"/>
            <a:ext cx="1083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Nissan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13856" y="6414884"/>
            <a:ext cx="1083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Toyota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3986294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34204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MARKETING ANALYTICS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836176" y="528326"/>
            <a:ext cx="7299971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Key Concepts from Today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6176" y="1296649"/>
            <a:ext cx="7299971" cy="37856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Revealed vs. Stated Preferences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Conjoint is a method to measure stated preferences via indirect elicitation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Regression analysis of product ratings as a function of product characteristics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Attribute importance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Dollar-metric valuation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Market share analysis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i="1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68710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5152118"/>
            <a:ext cx="7968343" cy="92333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chemeClr val="tx2"/>
                </a:solidFill>
              </a:rPr>
              <a:t>Do not ask directly about importance of interest rate or annual fee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chemeClr val="tx2"/>
                </a:solidFill>
              </a:rPr>
              <a:t>Present realistic tradeoff scenarios and </a:t>
            </a:r>
            <a:r>
              <a:rPr lang="en-US" altLang="en-US" sz="2000" i="1" dirty="0" smtClean="0">
                <a:solidFill>
                  <a:schemeClr val="tx2"/>
                </a:solidFill>
              </a:rPr>
              <a:t>infer</a:t>
            </a:r>
            <a:r>
              <a:rPr lang="en-US" altLang="en-US" sz="2000" dirty="0" smtClean="0">
                <a:solidFill>
                  <a:schemeClr val="tx2"/>
                </a:solidFill>
              </a:rPr>
              <a:t> preferences from your ratings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MEASURING CUSTOMER PREFERENCES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741362"/>
            <a:ext cx="6775450" cy="37986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r>
              <a:rPr lang="en-US" i="1" dirty="0" smtClean="0">
                <a:solidFill>
                  <a:schemeClr val="tx2"/>
                </a:solidFill>
              </a:rPr>
              <a:t>A Better Way:  Ask the Question Indirectly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447801" y="2329560"/>
            <a:ext cx="2024742" cy="2243627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Visa</a:t>
            </a:r>
          </a:p>
          <a:p>
            <a:pPr marL="285750" marR="0" indent="-285750" algn="l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chemeClr val="tx2"/>
                </a:solidFill>
              </a:rPr>
              <a:t>12% Interest</a:t>
            </a:r>
          </a:p>
          <a:p>
            <a:pPr marL="285750" marR="0" indent="-285750" algn="l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$20 Annual Fee</a:t>
            </a:r>
          </a:p>
          <a:p>
            <a:pPr marL="285750" marR="0" indent="-285750" algn="l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chemeClr val="tx2"/>
                </a:solidFill>
              </a:rPr>
              <a:t>$1,000 Limit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indent="0" algn="l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757058" y="2328392"/>
            <a:ext cx="2024742" cy="2243627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err="1" smtClean="0">
                <a:solidFill>
                  <a:schemeClr val="tx2"/>
                </a:solidFill>
              </a:rPr>
              <a:t>Mastercard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285750" marR="0" indent="-285750" algn="l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chemeClr val="tx2"/>
                </a:solidFill>
              </a:rPr>
              <a:t>10% Interest</a:t>
            </a:r>
          </a:p>
          <a:p>
            <a:pPr marL="285750" marR="0" indent="-285750" algn="l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$40 Annual Fee</a:t>
            </a:r>
          </a:p>
          <a:p>
            <a:pPr marL="285750" marR="0" indent="-285750" algn="l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chemeClr val="tx2"/>
                </a:solidFill>
              </a:rPr>
              <a:t>$1,000 Limit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indent="0" algn="l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50838" y="1563627"/>
            <a:ext cx="8793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38" indent="-146050"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301625" indent="-152400" algn="l" defTabSz="912813" rtl="0" fontAlgn="base">
              <a:spcBef>
                <a:spcPct val="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441325" indent="-138113" algn="l" defTabSz="912813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5937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10509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15081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19653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24225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2" algn="ctr">
              <a:buFont typeface="Wingdings" panose="05000000000000000000" pitchFamily="2" charset="2"/>
              <a:buChar char="Ø"/>
            </a:pPr>
            <a:r>
              <a:rPr lang="en-US" altLang="en-US" sz="2400" b="0" kern="0" dirty="0" smtClean="0">
                <a:solidFill>
                  <a:schemeClr val="tx2"/>
                </a:solidFill>
              </a:rPr>
              <a:t>Please rate the likelihood of choosing each of the following</a:t>
            </a:r>
          </a:p>
        </p:txBody>
      </p:sp>
    </p:spTree>
    <p:extLst>
      <p:ext uri="{BB962C8B-B14F-4D97-AF65-F5344CB8AC3E}">
        <p14:creationId xmlns:p14="http://schemas.microsoft.com/office/powerpoint/2010/main" val="89275100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" y="158750"/>
            <a:ext cx="8793162" cy="292388"/>
          </a:xfrm>
        </p:spPr>
        <p:txBody>
          <a:bodyPr/>
          <a:lstStyle/>
          <a:p>
            <a:r>
              <a:rPr lang="en-US" dirty="0" smtClean="0"/>
              <a:t>MEASURING CUSTOMER PREFERENCES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741362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36588" y="793750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Stated Preference Measurement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4786767" y="1679872"/>
            <a:ext cx="3026228" cy="3918857"/>
          </a:xfrm>
          <a:prstGeom prst="roundRect">
            <a:avLst/>
          </a:prstGeom>
          <a:solidFill>
            <a:srgbClr val="CCE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36588" y="1661572"/>
            <a:ext cx="3026228" cy="3918857"/>
          </a:xfrm>
          <a:prstGeom prst="roundRect">
            <a:avLst/>
          </a:prstGeom>
          <a:solidFill>
            <a:srgbClr val="CCE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89680" y="1828789"/>
            <a:ext cx="2645229" cy="177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38" indent="-146050"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301625" indent="-152400" algn="l" defTabSz="912813" rtl="0" fontAlgn="base">
              <a:spcBef>
                <a:spcPct val="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441325" indent="-138113" algn="l" defTabSz="912813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5937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10509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15081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19653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24225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b="0" u="sng" kern="0" dirty="0" smtClean="0">
                <a:solidFill>
                  <a:schemeClr val="tx2"/>
                </a:solidFill>
                <a:latin typeface="+mj-lt"/>
              </a:rPr>
              <a:t>Direct</a:t>
            </a:r>
          </a:p>
          <a:p>
            <a:pPr>
              <a:lnSpc>
                <a:spcPct val="90000"/>
              </a:lnSpc>
              <a:defRPr/>
            </a:pPr>
            <a:endParaRPr lang="en-US" b="0" u="sng" kern="0" dirty="0" smtClean="0">
              <a:solidFill>
                <a:schemeClr val="tx2"/>
              </a:solidFill>
              <a:latin typeface="+mj-lt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b="0" kern="0" dirty="0" smtClean="0">
                <a:solidFill>
                  <a:schemeClr val="tx2"/>
                </a:solidFill>
                <a:latin typeface="+mj-lt"/>
              </a:rPr>
              <a:t>Directly elicit valuations from consumers</a:t>
            </a:r>
          </a:p>
          <a:p>
            <a:pPr lvl="1">
              <a:lnSpc>
                <a:spcPct val="90000"/>
              </a:lnSpc>
              <a:defRPr/>
            </a:pPr>
            <a:endParaRPr lang="en-US" b="0" kern="0" dirty="0" smtClean="0">
              <a:solidFill>
                <a:schemeClr val="tx2"/>
              </a:solidFill>
              <a:latin typeface="+mj-lt"/>
            </a:endParaRPr>
          </a:p>
          <a:p>
            <a:pPr lvl="2">
              <a:lnSpc>
                <a:spcPct val="90000"/>
              </a:lnSpc>
              <a:defRPr/>
            </a:pPr>
            <a:r>
              <a:rPr lang="en-US" b="0" i="1" kern="0" dirty="0" smtClean="0">
                <a:solidFill>
                  <a:schemeClr val="tx2"/>
                </a:solidFill>
                <a:latin typeface="+mj-lt"/>
              </a:rPr>
              <a:t>What is your value for farm raised salmon?</a:t>
            </a:r>
          </a:p>
          <a:p>
            <a:pPr>
              <a:lnSpc>
                <a:spcPct val="90000"/>
              </a:lnSpc>
              <a:defRPr/>
            </a:pPr>
            <a:endParaRPr lang="en-US" b="0" kern="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037140" y="1894099"/>
            <a:ext cx="2623456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38" indent="-146050"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301625" indent="-152400" algn="l" defTabSz="912813" rtl="0" fontAlgn="base">
              <a:spcBef>
                <a:spcPct val="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441325" indent="-138113" algn="l" defTabSz="912813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5937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10509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15081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19653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24225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b="0" u="sng" kern="0" dirty="0" smtClean="0">
                <a:solidFill>
                  <a:schemeClr val="tx2"/>
                </a:solidFill>
                <a:latin typeface="+mj-lt"/>
              </a:rPr>
              <a:t>Indirect</a:t>
            </a:r>
          </a:p>
          <a:p>
            <a:pPr>
              <a:lnSpc>
                <a:spcPct val="90000"/>
              </a:lnSpc>
              <a:defRPr/>
            </a:pPr>
            <a:endParaRPr lang="en-US" b="0" u="sng" kern="0" dirty="0" smtClean="0">
              <a:solidFill>
                <a:schemeClr val="tx2"/>
              </a:solidFill>
              <a:latin typeface="+mj-lt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b="0" kern="0" dirty="0" smtClean="0">
                <a:solidFill>
                  <a:schemeClr val="tx2"/>
                </a:solidFill>
                <a:latin typeface="+mj-lt"/>
              </a:rPr>
              <a:t>Present product profiles</a:t>
            </a:r>
          </a:p>
          <a:p>
            <a:pPr lvl="1">
              <a:lnSpc>
                <a:spcPct val="90000"/>
              </a:lnSpc>
              <a:defRPr/>
            </a:pPr>
            <a:endParaRPr lang="en-US" b="0" kern="0" dirty="0">
              <a:solidFill>
                <a:schemeClr val="tx2"/>
              </a:solidFill>
              <a:latin typeface="+mj-lt"/>
            </a:endParaRPr>
          </a:p>
          <a:p>
            <a:pPr lvl="2">
              <a:lnSpc>
                <a:spcPct val="90000"/>
              </a:lnSpc>
              <a:defRPr/>
            </a:pPr>
            <a:r>
              <a:rPr lang="en-US" b="0" i="1" kern="0" dirty="0" smtClean="0">
                <a:solidFill>
                  <a:schemeClr val="tx2"/>
                </a:solidFill>
                <a:latin typeface="+mj-lt"/>
              </a:rPr>
              <a:t>Salmon</a:t>
            </a:r>
          </a:p>
          <a:p>
            <a:pPr lvl="2">
              <a:lnSpc>
                <a:spcPct val="90000"/>
              </a:lnSpc>
              <a:defRPr/>
            </a:pPr>
            <a:r>
              <a:rPr lang="en-US" b="0" i="1" kern="0" dirty="0" smtClean="0">
                <a:solidFill>
                  <a:schemeClr val="tx2"/>
                </a:solidFill>
                <a:latin typeface="+mj-lt"/>
              </a:rPr>
              <a:t>Farm Raised</a:t>
            </a:r>
          </a:p>
          <a:p>
            <a:pPr lvl="2">
              <a:lnSpc>
                <a:spcPct val="90000"/>
              </a:lnSpc>
              <a:defRPr/>
            </a:pPr>
            <a:r>
              <a:rPr lang="en-US" b="0" i="1" kern="0" dirty="0" smtClean="0">
                <a:solidFill>
                  <a:schemeClr val="tx2"/>
                </a:solidFill>
                <a:latin typeface="+mj-lt"/>
              </a:rPr>
              <a:t>$12.99 per lb.</a:t>
            </a:r>
          </a:p>
          <a:p>
            <a:pPr lvl="1">
              <a:lnSpc>
                <a:spcPct val="90000"/>
              </a:lnSpc>
              <a:defRPr/>
            </a:pPr>
            <a:endParaRPr lang="en-US" b="0" kern="0" dirty="0">
              <a:solidFill>
                <a:schemeClr val="tx2"/>
              </a:solidFill>
              <a:latin typeface="+mj-lt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b="0" kern="0" dirty="0" smtClean="0">
                <a:solidFill>
                  <a:schemeClr val="tx2"/>
                </a:solidFill>
                <a:latin typeface="+mj-lt"/>
              </a:rPr>
              <a:t>Elicit purchase response</a:t>
            </a:r>
          </a:p>
          <a:p>
            <a:pPr lvl="2">
              <a:lnSpc>
                <a:spcPct val="90000"/>
              </a:lnSpc>
              <a:defRPr/>
            </a:pPr>
            <a:endParaRPr lang="en-US" b="0" i="1" kern="0" dirty="0" smtClean="0">
              <a:solidFill>
                <a:schemeClr val="tx2"/>
              </a:solidFill>
              <a:latin typeface="+mj-lt"/>
            </a:endParaRPr>
          </a:p>
          <a:p>
            <a:pPr lvl="2">
              <a:lnSpc>
                <a:spcPct val="90000"/>
              </a:lnSpc>
              <a:defRPr/>
            </a:pPr>
            <a:r>
              <a:rPr lang="en-US" b="0" i="1" kern="0" dirty="0" smtClean="0">
                <a:solidFill>
                  <a:schemeClr val="tx2"/>
                </a:solidFill>
                <a:latin typeface="+mj-lt"/>
              </a:rPr>
              <a:t>How likely are you to purchase?</a:t>
            </a:r>
          </a:p>
          <a:p>
            <a:pPr lvl="1">
              <a:lnSpc>
                <a:spcPct val="90000"/>
              </a:lnSpc>
              <a:defRPr/>
            </a:pPr>
            <a:endParaRPr lang="en-US" b="0" kern="0" dirty="0" smtClean="0">
              <a:solidFill>
                <a:schemeClr val="tx2"/>
              </a:solidFill>
              <a:latin typeface="+mj-lt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b="0" kern="0" dirty="0" smtClean="0">
                <a:solidFill>
                  <a:schemeClr val="tx2"/>
                </a:solidFill>
                <a:latin typeface="+mj-lt"/>
              </a:rPr>
              <a:t>Use a model to </a:t>
            </a:r>
            <a:r>
              <a:rPr lang="en-US" u="sng" kern="0" dirty="0" smtClean="0">
                <a:solidFill>
                  <a:schemeClr val="tx2"/>
                </a:solidFill>
                <a:latin typeface="+mj-lt"/>
              </a:rPr>
              <a:t>infer </a:t>
            </a:r>
            <a:r>
              <a:rPr lang="en-US" b="0" kern="0" dirty="0" smtClean="0">
                <a:solidFill>
                  <a:schemeClr val="tx2"/>
                </a:solidFill>
                <a:latin typeface="+mj-lt"/>
              </a:rPr>
              <a:t>valuations</a:t>
            </a:r>
          </a:p>
        </p:txBody>
      </p:sp>
      <p:sp>
        <p:nvSpPr>
          <p:cNvPr id="13" name="Rectangle 5"/>
          <p:cNvSpPr txBox="1">
            <a:spLocks noChangeArrowheads="1"/>
          </p:cNvSpPr>
          <p:nvPr/>
        </p:nvSpPr>
        <p:spPr bwMode="auto">
          <a:xfrm>
            <a:off x="2149702" y="5978916"/>
            <a:ext cx="481443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Conjoint Analysis is method of </a:t>
            </a:r>
            <a:r>
              <a:rPr lang="en-US" sz="1900" i="1" u="sng" dirty="0" smtClean="0">
                <a:solidFill>
                  <a:schemeClr val="tx2"/>
                </a:solidFill>
              </a:rPr>
              <a:t>indirect,</a:t>
            </a:r>
            <a:r>
              <a:rPr lang="en-US" sz="1900" i="1" dirty="0" smtClean="0">
                <a:solidFill>
                  <a:schemeClr val="tx2"/>
                </a:solidFill>
              </a:rPr>
              <a:t> </a:t>
            </a:r>
            <a:r>
              <a:rPr lang="en-US" sz="1900" i="1" u="sng" dirty="0" smtClean="0">
                <a:solidFill>
                  <a:schemeClr val="tx2"/>
                </a:solidFill>
              </a:rPr>
              <a:t>stated</a:t>
            </a:r>
            <a:r>
              <a:rPr lang="en-US" sz="1900" i="1" dirty="0" smtClean="0">
                <a:solidFill>
                  <a:schemeClr val="tx2"/>
                </a:solidFill>
              </a:rPr>
              <a:t> preference measurement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44111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16486" y="6347877"/>
            <a:ext cx="2133600" cy="457200"/>
          </a:xfrm>
          <a:prstGeom prst="rect">
            <a:avLst/>
          </a:prstGeom>
        </p:spPr>
        <p:txBody>
          <a:bodyPr/>
          <a:lstStyle/>
          <a:p>
            <a:fld id="{BEBD625E-55CF-407F-8C28-00D72964F4E8}" type="slidenum">
              <a:rPr lang="en-US" sz="1200" smtClean="0"/>
              <a:pPr/>
              <a:t>7</a:t>
            </a:fld>
            <a:endParaRPr lang="en-US" sz="1200" dirty="0"/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4517573" y="2622334"/>
          <a:ext cx="4030087" cy="3379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79391" y="204755"/>
            <a:ext cx="8534400" cy="292388"/>
          </a:xfrm>
        </p:spPr>
        <p:txBody>
          <a:bodyPr/>
          <a:lstStyle/>
          <a:p>
            <a:r>
              <a:rPr lang="en-US" dirty="0" smtClean="0"/>
              <a:t>CONJOINT IN PRACTICE</a:t>
            </a:r>
            <a:endParaRPr lang="en-US" dirty="0"/>
          </a:p>
        </p:txBody>
      </p:sp>
      <p:sp>
        <p:nvSpPr>
          <p:cNvPr id="11" name="Rectangle 36"/>
          <p:cNvSpPr>
            <a:spLocks noChangeArrowheads="1"/>
          </p:cNvSpPr>
          <p:nvPr/>
        </p:nvSpPr>
        <p:spPr bwMode="auto">
          <a:xfrm>
            <a:off x="459698" y="623903"/>
            <a:ext cx="8085587" cy="42450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 bwMode="auto">
          <a:xfrm>
            <a:off x="992166" y="697041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Preference as a Function of Price</a:t>
            </a:r>
            <a:endParaRPr lang="en-US" sz="1900" i="1" dirty="0">
              <a:solidFill>
                <a:schemeClr val="tx2"/>
              </a:solidFill>
            </a:endParaRPr>
          </a:p>
        </p:txBody>
      </p:sp>
      <p:graphicFrame>
        <p:nvGraphicFramePr>
          <p:cNvPr id="13" name="Chart 12"/>
          <p:cNvGraphicFramePr/>
          <p:nvPr>
            <p:extLst/>
          </p:nvPr>
        </p:nvGraphicFramePr>
        <p:xfrm>
          <a:off x="272893" y="2533371"/>
          <a:ext cx="3970473" cy="3515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/>
          <p:cNvSpPr/>
          <p:nvPr/>
        </p:nvSpPr>
        <p:spPr bwMode="auto">
          <a:xfrm>
            <a:off x="979714" y="2383971"/>
            <a:ext cx="1469572" cy="23295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699" y="1225989"/>
            <a:ext cx="8085587" cy="95410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2"/>
                </a:solidFill>
              </a:rPr>
              <a:t>Product A is the focal product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2"/>
                </a:solidFill>
              </a:rPr>
              <a:t>How does the share of respondents choosing A change as a function of the price of A?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2"/>
                </a:solidFill>
              </a:rPr>
              <a:t>How Does the Share of respondents choosing A change as a function of the price of B?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72148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79391" y="204755"/>
            <a:ext cx="8534400" cy="292388"/>
          </a:xfrm>
        </p:spPr>
        <p:txBody>
          <a:bodyPr/>
          <a:lstStyle/>
          <a:p>
            <a:r>
              <a:rPr lang="en-US" dirty="0" smtClean="0"/>
              <a:t>CONJOINT IN PRACTICE</a:t>
            </a:r>
            <a:endParaRPr lang="en-US" dirty="0"/>
          </a:p>
        </p:txBody>
      </p:sp>
      <p:sp>
        <p:nvSpPr>
          <p:cNvPr id="33" name="Rectangle 36"/>
          <p:cNvSpPr>
            <a:spLocks noChangeArrowheads="1"/>
          </p:cNvSpPr>
          <p:nvPr/>
        </p:nvSpPr>
        <p:spPr bwMode="auto">
          <a:xfrm>
            <a:off x="459698" y="623903"/>
            <a:ext cx="8085587" cy="42450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 dirty="0"/>
          </a:p>
        </p:txBody>
      </p:sp>
      <p:sp>
        <p:nvSpPr>
          <p:cNvPr id="39" name="Rectangle 5"/>
          <p:cNvSpPr txBox="1">
            <a:spLocks noChangeArrowheads="1"/>
          </p:cNvSpPr>
          <p:nvPr/>
        </p:nvSpPr>
        <p:spPr bwMode="auto">
          <a:xfrm>
            <a:off x="685351" y="662771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Brand Valuation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9699" y="1225989"/>
            <a:ext cx="8085587" cy="63094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2"/>
                </a:solidFill>
              </a:rPr>
              <a:t>Assume two products have the same physical characteristics but different brand names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2"/>
                </a:solidFill>
              </a:rPr>
              <a:t>What is the price difference that equalizes the shares of the two products?</a:t>
            </a:r>
            <a:endParaRPr lang="en-US" sz="1400" dirty="0">
              <a:solidFill>
                <a:schemeClr val="tx2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 bwMode="auto">
          <a:xfrm>
            <a:off x="3254863" y="2329551"/>
            <a:ext cx="10886" cy="347254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 bwMode="auto">
          <a:xfrm flipH="1">
            <a:off x="3254863" y="5802096"/>
            <a:ext cx="43651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 bwMode="auto">
          <a:xfrm>
            <a:off x="3265749" y="3853551"/>
            <a:ext cx="2579915" cy="19485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55407" y="2329551"/>
            <a:ext cx="892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Price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092071" y="5850531"/>
            <a:ext cx="1186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Quantity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078219" y="4997100"/>
            <a:ext cx="119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</a:t>
            </a:r>
            <a:r>
              <a:rPr lang="en-US" baseline="-25000" dirty="0" err="1" smtClean="0"/>
              <a:t>Civic</a:t>
            </a:r>
            <a:r>
              <a:rPr lang="en-US" baseline="-25000" dirty="0" smtClean="0"/>
              <a:t> Hybrid</a:t>
            </a:r>
            <a:endParaRPr lang="en-US" baseline="-25000" dirty="0"/>
          </a:p>
        </p:txBody>
      </p:sp>
      <p:cxnSp>
        <p:nvCxnSpPr>
          <p:cNvPr id="47" name="Straight Connector 46"/>
          <p:cNvCxnSpPr/>
          <p:nvPr/>
        </p:nvCxnSpPr>
        <p:spPr bwMode="auto">
          <a:xfrm>
            <a:off x="3254863" y="2668105"/>
            <a:ext cx="4212772" cy="314487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128693" y="4658546"/>
            <a:ext cx="119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</a:t>
            </a:r>
            <a:r>
              <a:rPr lang="en-US" baseline="-25000" dirty="0" err="1" smtClean="0"/>
              <a:t>Prius</a:t>
            </a:r>
            <a:endParaRPr lang="en-US" baseline="-25000" dirty="0"/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3265749" y="4582894"/>
            <a:ext cx="1001486" cy="1088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>
            <a:off x="4267235" y="4593780"/>
            <a:ext cx="0" cy="120831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2623492" y="4424503"/>
            <a:ext cx="892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831805" y="5850531"/>
            <a:ext cx="892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 bwMode="auto">
          <a:xfrm>
            <a:off x="4310775" y="4593780"/>
            <a:ext cx="1534889" cy="1088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>
            <a:off x="5834815" y="4626434"/>
            <a:ext cx="0" cy="120831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5415675" y="5877196"/>
            <a:ext cx="892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Q’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 bwMode="auto">
          <a:xfrm>
            <a:off x="4267231" y="3396316"/>
            <a:ext cx="0" cy="120831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/>
          <p:cNvCxnSpPr/>
          <p:nvPr/>
        </p:nvCxnSpPr>
        <p:spPr bwMode="auto">
          <a:xfrm>
            <a:off x="3287517" y="3407202"/>
            <a:ext cx="1001486" cy="1088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2634374" y="3216153"/>
            <a:ext cx="892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P’</a:t>
            </a:r>
            <a:endParaRPr lang="en-US" dirty="0"/>
          </a:p>
        </p:txBody>
      </p:sp>
      <p:sp>
        <p:nvSpPr>
          <p:cNvPr id="59" name="Left Brace 58"/>
          <p:cNvSpPr/>
          <p:nvPr/>
        </p:nvSpPr>
        <p:spPr bwMode="auto">
          <a:xfrm>
            <a:off x="2588655" y="3385430"/>
            <a:ext cx="274323" cy="1219236"/>
          </a:xfrm>
          <a:prstGeom prst="leftBrace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99457" y="3825771"/>
            <a:ext cx="1393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Brand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03339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5" grpId="0"/>
      <p:bldP spid="58" grpId="0"/>
      <p:bldP spid="59" grpId="0" animBg="1"/>
      <p:bldP spid="6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cK Disclaimer"/>
  <p:tag name="RESIZE" val="Yes"/>
  <p:tag name="LLEFT" val=" 210.125"/>
  <p:tag name="LTOP" val=" 469.8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heme/theme1.xml><?xml version="1.0" encoding="utf-8"?>
<a:theme xmlns:a="http://schemas.openxmlformats.org/drawingml/2006/main" name="Blank Presentation">
  <a:themeElements>
    <a:clrScheme name="Blank Presentation 2">
      <a:dk1>
        <a:srgbClr val="000000"/>
      </a:dk1>
      <a:lt1>
        <a:srgbClr val="FFFFFF"/>
      </a:lt1>
      <a:dk2>
        <a:srgbClr val="0344B9"/>
      </a:dk2>
      <a:lt2>
        <a:srgbClr val="676767"/>
      </a:lt2>
      <a:accent1>
        <a:srgbClr val="C7E0FB"/>
      </a:accent1>
      <a:accent2>
        <a:srgbClr val="91B0FF"/>
      </a:accent2>
      <a:accent3>
        <a:srgbClr val="FFFFFF"/>
      </a:accent3>
      <a:accent4>
        <a:srgbClr val="000000"/>
      </a:accent4>
      <a:accent5>
        <a:srgbClr val="E0EDFD"/>
      </a:accent5>
      <a:accent6>
        <a:srgbClr val="839FE7"/>
      </a:accent6>
      <a:hlink>
        <a:srgbClr val="2D7DFF"/>
      </a:hlink>
      <a:folHlink>
        <a:srgbClr val="000078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3296" tIns="46648" rIns="93296" bIns="46648" numCol="1" anchor="t" anchorCtr="0" compatLnSpc="1">
        <a:prstTxWarp prst="textNoShape">
          <a:avLst/>
        </a:prstTxWarp>
        <a:spAutoFit/>
      </a:bodyPr>
      <a:lstStyle>
        <a:defPPr marL="0" marR="0" indent="0" algn="ctr" defTabSz="93345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3296" tIns="46648" rIns="93296" bIns="46648" numCol="1" anchor="t" anchorCtr="0" compatLnSpc="1">
        <a:prstTxWarp prst="textNoShape">
          <a:avLst/>
        </a:prstTxWarp>
        <a:spAutoFit/>
      </a:bodyPr>
      <a:lstStyle>
        <a:defPPr marL="0" marR="0" indent="0" algn="ctr" defTabSz="93345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676767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344B9"/>
        </a:dk2>
        <a:lt2>
          <a:srgbClr val="676767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2D7DFF"/>
        </a:hlink>
        <a:folHlink>
          <a:srgbClr val="00007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676767"/>
        </a:dk1>
        <a:lt1>
          <a:srgbClr val="FFFFFF"/>
        </a:lt1>
        <a:dk2>
          <a:srgbClr val="000000"/>
        </a:dk2>
        <a:lt2>
          <a:srgbClr val="FFFF7F"/>
        </a:lt2>
        <a:accent1>
          <a:srgbClr val="00005A"/>
        </a:accent1>
        <a:accent2>
          <a:srgbClr val="0052D8"/>
        </a:accent2>
        <a:accent3>
          <a:srgbClr val="AAAAAA"/>
        </a:accent3>
        <a:accent4>
          <a:srgbClr val="DADADA"/>
        </a:accent4>
        <a:accent5>
          <a:srgbClr val="AAAAB5"/>
        </a:accent5>
        <a:accent6>
          <a:srgbClr val="0049C4"/>
        </a:accent6>
        <a:hlink>
          <a:srgbClr val="5F8DFF"/>
        </a:hlink>
        <a:folHlink>
          <a:srgbClr val="96C5F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FE"/>
        </a:dk2>
        <a:lt2>
          <a:srgbClr val="000000"/>
        </a:lt2>
        <a:accent1>
          <a:srgbClr val="6598FF"/>
        </a:accent1>
        <a:accent2>
          <a:srgbClr val="FF8601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E77901"/>
        </a:accent6>
        <a:hlink>
          <a:srgbClr val="33CB33"/>
        </a:hlink>
        <a:folHlink>
          <a:srgbClr val="0000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0000"/>
        </a:dk1>
        <a:lt1>
          <a:srgbClr val="FFFFFF"/>
        </a:lt1>
        <a:dk2>
          <a:srgbClr val="0000FE"/>
        </a:dk2>
        <a:lt2>
          <a:srgbClr val="000000"/>
        </a:lt2>
        <a:accent1>
          <a:srgbClr val="6598FF"/>
        </a:accent1>
        <a:accent2>
          <a:srgbClr val="FFFE00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E7E600"/>
        </a:accent6>
        <a:hlink>
          <a:srgbClr val="33CB33"/>
        </a:hlink>
        <a:folHlink>
          <a:srgbClr val="0000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6598FF"/>
        </a:dk1>
        <a:lt1>
          <a:srgbClr val="FFFFFF"/>
        </a:lt1>
        <a:dk2>
          <a:srgbClr val="000000"/>
        </a:dk2>
        <a:lt2>
          <a:srgbClr val="FFFE00"/>
        </a:lt2>
        <a:accent1>
          <a:srgbClr val="0000FE"/>
        </a:accent1>
        <a:accent2>
          <a:srgbClr val="6598FF"/>
        </a:accent2>
        <a:accent3>
          <a:srgbClr val="AAAAAA"/>
        </a:accent3>
        <a:accent4>
          <a:srgbClr val="DADADA"/>
        </a:accent4>
        <a:accent5>
          <a:srgbClr val="AAAAFE"/>
        </a:accent5>
        <a:accent6>
          <a:srgbClr val="5B89E7"/>
        </a:accent6>
        <a:hlink>
          <a:srgbClr val="33CB33"/>
        </a:hlink>
        <a:folHlink>
          <a:srgbClr val="FF86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6598FF"/>
        </a:dk1>
        <a:lt1>
          <a:srgbClr val="FFFFFF"/>
        </a:lt1>
        <a:dk2>
          <a:srgbClr val="000000"/>
        </a:dk2>
        <a:lt2>
          <a:srgbClr val="FFFE00"/>
        </a:lt2>
        <a:accent1>
          <a:srgbClr val="0000FE"/>
        </a:accent1>
        <a:accent2>
          <a:srgbClr val="6598FF"/>
        </a:accent2>
        <a:accent3>
          <a:srgbClr val="AAAAAA"/>
        </a:accent3>
        <a:accent4>
          <a:srgbClr val="DADADA"/>
        </a:accent4>
        <a:accent5>
          <a:srgbClr val="AAAAFE"/>
        </a:accent5>
        <a:accent6>
          <a:srgbClr val="5B89E7"/>
        </a:accent6>
        <a:hlink>
          <a:srgbClr val="33CB33"/>
        </a:hlink>
        <a:folHlink>
          <a:srgbClr val="FFFE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44252</TotalTime>
  <Words>1613</Words>
  <Application>Microsoft Office PowerPoint</Application>
  <PresentationFormat>Letter Paper (8.5x11 in)</PresentationFormat>
  <Paragraphs>487</Paragraphs>
  <Slides>59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Arial Black</vt:lpstr>
      <vt:lpstr>Times New Roman</vt:lpstr>
      <vt:lpstr>Wingdings</vt:lpstr>
      <vt:lpstr>Blank Presentation</vt:lpstr>
      <vt:lpstr>Equation</vt:lpstr>
      <vt:lpstr>PowerPoint Presentation</vt:lpstr>
      <vt:lpstr>MEASURING CUSTOMER PREFERENCES</vt:lpstr>
      <vt:lpstr>MEASURING CUSTOMER PREFERENCES</vt:lpstr>
      <vt:lpstr>MEASURING CUSTOMER PREFERENCES</vt:lpstr>
      <vt:lpstr>MEASURING CUSTOMER PREFERENCES</vt:lpstr>
      <vt:lpstr>MEASURING CUSTOMER PREFERENCES</vt:lpstr>
      <vt:lpstr>MEASURING CUSTOMER PREFERENCES</vt:lpstr>
      <vt:lpstr>CONJOINT IN PRACTICE</vt:lpstr>
      <vt:lpstr>CONJOINT IN PRACTICE</vt:lpstr>
      <vt:lpstr>CONJOINT IN PRACTICE:  EXAMPLE OUTPUT</vt:lpstr>
      <vt:lpstr>CONJOINT IN PRACTICE</vt:lpstr>
      <vt:lpstr>CONJOINT IN PRACTICE</vt:lpstr>
      <vt:lpstr>CONJOINT IN PRACTICE</vt:lpstr>
      <vt:lpstr>CONJOINT ANALYSIS</vt:lpstr>
      <vt:lpstr>CONJOINT ANALYSIS</vt:lpstr>
      <vt:lpstr>CONJOINT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CONJOINT ANALYSIS DATA COLLECTION</vt:lpstr>
      <vt:lpstr>CONJOINT ANALYSIS DATA AND MODELS</vt:lpstr>
      <vt:lpstr>CONJOINT ANALYSIS MODELS</vt:lpstr>
      <vt:lpstr>CONJOINT ANALYSIS MODELS</vt:lpstr>
      <vt:lpstr>CONJOINT ANALYSIS MODELS</vt:lpstr>
      <vt:lpstr>CONJOINT ANALYSIS MODELS</vt:lpstr>
      <vt:lpstr>CONJOINT ANALYSIS MODELS</vt:lpstr>
      <vt:lpstr>CONJOINT ANALYSIS MODELS</vt:lpstr>
      <vt:lpstr>CONJOINT ANALYSIS MODELS</vt:lpstr>
      <vt:lpstr>CONJOINT ANALYSIS REVIEW</vt:lpstr>
      <vt:lpstr>CONJOINT ANALYSIS OUTPUT</vt:lpstr>
      <vt:lpstr>CONJOINT ANALYSIS REVIEW</vt:lpstr>
      <vt:lpstr>CONJOINT ANALYSIS OUTPUT</vt:lpstr>
      <vt:lpstr>CONJOINT ANALYSIS IN XLSTAT</vt:lpstr>
      <vt:lpstr>CONJOINT ANALYSIS IN XLSTAT</vt:lpstr>
      <vt:lpstr>CONJOINT ANALYSIS IN XLSTAT</vt:lpstr>
      <vt:lpstr>CONJOINT ANALYSIS IN XLSTAT</vt:lpstr>
      <vt:lpstr>CONJOINT ANALYSIS IN XLSTAT</vt:lpstr>
      <vt:lpstr>CONJOINT ANALYSIS IN XLSTAT</vt:lpstr>
      <vt:lpstr>CONJOINT ANALYSIS IN XLSTAT</vt:lpstr>
      <vt:lpstr>CONJOINT ANALYSIS REVIEW</vt:lpstr>
      <vt:lpstr>CONJOINT ANALYSIS IN XLSTAT</vt:lpstr>
      <vt:lpstr>MARKET SIMULATIONS IN XLSTAT</vt:lpstr>
      <vt:lpstr>MARKET SIMULATIONS IN XLSTAT</vt:lpstr>
      <vt:lpstr>MARKET SIMULATIONS IN XLSTAT</vt:lpstr>
      <vt:lpstr>MARKET SIMULATIONS IN XLSTAT</vt:lpstr>
      <vt:lpstr>MARKET SIMULATIONS:  WHAT IS XLSTAT DOING?</vt:lpstr>
      <vt:lpstr>MARKET SIMULATIONS:  WHAT IS XLSTAT DOING???</vt:lpstr>
      <vt:lpstr>MARKET SIMULATIONS:  WHAT IS XLSTAT DOING???</vt:lpstr>
      <vt:lpstr>MARKET SIMULATIONS:  WHAT IS XLSTAT DOING???</vt:lpstr>
      <vt:lpstr>MARKET SIMULATIONS IN XLSTAT</vt:lpstr>
      <vt:lpstr>MARKET SIMULATIONS IN XLSTAT</vt:lpstr>
      <vt:lpstr>MARKET SIMULATIONS IN XLSTAT</vt:lpstr>
      <vt:lpstr>MARKET SIMULATIONS IN XLSTAT</vt:lpstr>
      <vt:lpstr>MARKET SIMULATIONS IN XLSTAT</vt:lpstr>
      <vt:lpstr>CONJOINT ANALYSIS REVIEW</vt:lpstr>
      <vt:lpstr>MARKETING ANALYTICS</vt:lpstr>
    </vt:vector>
  </TitlesOfParts>
  <Company>Anderson Fieldstudy Team BioMed 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Rutz</dc:creator>
  <cp:lastModifiedBy>Sonnier, Garrett P</cp:lastModifiedBy>
  <cp:revision>2398</cp:revision>
  <cp:lastPrinted>2003-03-12T22:20:00Z</cp:lastPrinted>
  <dcterms:created xsi:type="dcterms:W3CDTF">2001-05-16T12:53:39Z</dcterms:created>
  <dcterms:modified xsi:type="dcterms:W3CDTF">2022-09-01T15:46:00Z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Universal Objects">
    <vt:bool>true</vt:bool>
  </property>
  <property fmtid="{D5CDD505-2E9C-101B-9397-08002B2CF9AE}" pid="3" name="McKPaperSize">
    <vt:lpwstr>A4</vt:lpwstr>
  </property>
  <property fmtid="{D5CDD505-2E9C-101B-9397-08002B2CF9AE}" pid="4" name="NotesPageLayout">
    <vt:lpwstr>Message</vt:lpwstr>
  </property>
  <property fmtid="{D5CDD505-2E9C-101B-9397-08002B2CF9AE}" pid="5" name="DocID">
    <vt:lpwstr>010516BE_AOX_011v5</vt:lpwstr>
  </property>
  <property fmtid="{D5CDD505-2E9C-101B-9397-08002B2CF9AE}" pid="6" name="DocIDinTitle">
    <vt:bool>false</vt:bool>
  </property>
  <property fmtid="{D5CDD505-2E9C-101B-9397-08002B2CF9AE}" pid="7" name="DocIDinSlide">
    <vt:bool>false</vt:bool>
  </property>
  <property fmtid="{D5CDD505-2E9C-101B-9397-08002B2CF9AE}" pid="8" name="DocIDPosition">
    <vt:i4>0</vt:i4>
  </property>
</Properties>
</file>